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Open Sans Bold" charset="1" panose="00000000000000000000"/>
      <p:regular r:id="rId31"/>
    </p:embeddedFont>
    <p:embeddedFont>
      <p:font typeface="Arimo" charset="1" panose="020B0604020202020204"/>
      <p:regular r:id="rId32"/>
    </p:embeddedFont>
    <p:embeddedFont>
      <p:font typeface="Amiri" charset="1" panose="00000500000000000000"/>
      <p:regular r:id="rId33"/>
    </p:embeddedFont>
    <p:embeddedFont>
      <p:font typeface="Inter Bold" charset="1" panose="020B0802030000000004"/>
      <p:regular r:id="rId34"/>
    </p:embeddedFont>
    <p:embeddedFont>
      <p:font typeface="Inter Medium" charset="1" panose="02000503000000020004"/>
      <p:regular r:id="rId35"/>
    </p:embeddedFont>
    <p:embeddedFont>
      <p:font typeface="Open Sans Semi-Bold" charset="1" panose="00000000000000000000"/>
      <p:regular r:id="rId36"/>
    </p:embeddedFont>
    <p:embeddedFont>
      <p:font typeface="Open Sans" charset="1" panose="00000000000000000000"/>
      <p:regular r:id="rId37"/>
    </p:embeddedFont>
    <p:embeddedFont>
      <p:font typeface="Inter Semi-Bold" charset="1" panose="02000503000000020004"/>
      <p:regular r:id="rId38"/>
    </p:embeddedFont>
    <p:embeddedFont>
      <p:font typeface="Inter Ultra-Bold" charset="1" panose="02000503000000020004"/>
      <p:regular r:id="rId39"/>
    </p:embeddedFont>
    <p:embeddedFont>
      <p:font typeface="Open Sans Medium" charset="1" panose="000000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11" Target="../media/image10.jpeg" Type="http://schemas.openxmlformats.org/officeDocument/2006/relationships/image"/><Relationship Id="rId12" Target="../media/image1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gif"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 Id="rId9" Target="../media/image8.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3.png" Type="http://schemas.openxmlformats.org/officeDocument/2006/relationships/image"/><Relationship Id="rId5" Target="https://public.tableau.com/app/profile/ahmed.swilam7451/viz/Book9_17297257806890/-MentalStatusAndStress-Story"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2.jpe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2" Target="../media/image3.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3.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3.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3.png" Type="http://schemas.openxmlformats.org/officeDocument/2006/relationships/image"/><Relationship Id="rId4" Target="../media/image2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https://colab.research.google.com/drive/1BCBlmXNGcKdP1GB4CxsREEkrbf__0Ay8?usp=sharing" TargetMode="External" Type="http://schemas.openxmlformats.org/officeDocument/2006/relationships/hyperlink"/><Relationship Id="rId6" Target="https://colab.research.google.com/drive/1sq4kJc6c1-ApAKjcnZO9mlxixnDG3YL4?usp=sharing#scrollTo=ByBIoGsPSiM4"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385346" y="9504061"/>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7042860" y="122048"/>
            <a:ext cx="1241303" cy="575606"/>
            <a:chOff x="0" y="0"/>
            <a:chExt cx="326928" cy="151600"/>
          </a:xfrm>
        </p:grpSpPr>
        <p:sp>
          <p:nvSpPr>
            <p:cNvPr name="Freeform 7" id="7"/>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8" id="8"/>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9" id="9"/>
          <p:cNvSpPr/>
          <p:nvPr/>
        </p:nvSpPr>
        <p:spPr>
          <a:xfrm flipH="false" flipV="false" rot="0">
            <a:off x="17346739" y="259780"/>
            <a:ext cx="633545" cy="300142"/>
          </a:xfrm>
          <a:custGeom>
            <a:avLst/>
            <a:gdLst/>
            <a:ahLst/>
            <a:cxnLst/>
            <a:rect r="r" b="b" t="t" l="l"/>
            <a:pathLst>
              <a:path h="300142" w="633545">
                <a:moveTo>
                  <a:pt x="0" y="0"/>
                </a:moveTo>
                <a:lnTo>
                  <a:pt x="633545" y="0"/>
                </a:lnTo>
                <a:lnTo>
                  <a:pt x="633545" y="300142"/>
                </a:lnTo>
                <a:lnTo>
                  <a:pt x="0" y="300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9442" y="252503"/>
            <a:ext cx="915216" cy="841408"/>
          </a:xfrm>
          <a:custGeom>
            <a:avLst/>
            <a:gdLst/>
            <a:ahLst/>
            <a:cxnLst/>
            <a:rect r="r" b="b" t="t" l="l"/>
            <a:pathLst>
              <a:path h="841408" w="915216">
                <a:moveTo>
                  <a:pt x="0" y="0"/>
                </a:moveTo>
                <a:lnTo>
                  <a:pt x="915216" y="0"/>
                </a:lnTo>
                <a:lnTo>
                  <a:pt x="915216" y="841407"/>
                </a:lnTo>
                <a:lnTo>
                  <a:pt x="0" y="841407"/>
                </a:lnTo>
                <a:lnTo>
                  <a:pt x="0" y="0"/>
                </a:lnTo>
                <a:close/>
              </a:path>
            </a:pathLst>
          </a:custGeom>
          <a:blipFill>
            <a:blip r:embed="rId4"/>
            <a:stretch>
              <a:fillRect l="0" t="0" r="0" b="0"/>
            </a:stretch>
          </a:blipFill>
        </p:spPr>
      </p:sp>
      <p:sp>
        <p:nvSpPr>
          <p:cNvPr name="Freeform 11" id="11"/>
          <p:cNvSpPr/>
          <p:nvPr/>
        </p:nvSpPr>
        <p:spPr>
          <a:xfrm flipH="false" flipV="false" rot="0">
            <a:off x="14499580" y="827238"/>
            <a:ext cx="1653105" cy="1634507"/>
          </a:xfrm>
          <a:custGeom>
            <a:avLst/>
            <a:gdLst/>
            <a:ahLst/>
            <a:cxnLst/>
            <a:rect r="r" b="b" t="t" l="l"/>
            <a:pathLst>
              <a:path h="1634507" w="1653105">
                <a:moveTo>
                  <a:pt x="0" y="0"/>
                </a:moveTo>
                <a:lnTo>
                  <a:pt x="1653105" y="0"/>
                </a:lnTo>
                <a:lnTo>
                  <a:pt x="1653105" y="1634507"/>
                </a:lnTo>
                <a:lnTo>
                  <a:pt x="0" y="1634507"/>
                </a:lnTo>
                <a:lnTo>
                  <a:pt x="0" y="0"/>
                </a:lnTo>
                <a:close/>
              </a:path>
            </a:pathLst>
          </a:custGeom>
          <a:blipFill>
            <a:blip r:embed="rId5"/>
            <a:stretch>
              <a:fillRect l="0" t="0" r="0" b="0"/>
            </a:stretch>
          </a:blipFill>
        </p:spPr>
      </p:sp>
      <p:pic>
        <p:nvPicPr>
          <p:cNvPr name="Picture 12" id="12"/>
          <p:cNvPicPr>
            <a:picLocks noChangeAspect="true"/>
          </p:cNvPicPr>
          <p:nvPr/>
        </p:nvPicPr>
        <p:blipFill>
          <a:blip r:embed="rId6"/>
          <a:srcRect l="0" t="0" r="0" b="0"/>
          <a:stretch>
            <a:fillRect/>
          </a:stretch>
        </p:blipFill>
        <p:spPr>
          <a:xfrm flipH="false" flipV="false" rot="0">
            <a:off x="16921695" y="8546348"/>
            <a:ext cx="1204670" cy="957712"/>
          </a:xfrm>
          <a:prstGeom prst="rect">
            <a:avLst/>
          </a:prstGeom>
        </p:spPr>
      </p:pic>
      <p:sp>
        <p:nvSpPr>
          <p:cNvPr name="Freeform 13" id="13"/>
          <p:cNvSpPr/>
          <p:nvPr/>
        </p:nvSpPr>
        <p:spPr>
          <a:xfrm flipH="false" flipV="false" rot="0">
            <a:off x="113280" y="3083553"/>
            <a:ext cx="961378" cy="903606"/>
          </a:xfrm>
          <a:custGeom>
            <a:avLst/>
            <a:gdLst/>
            <a:ahLst/>
            <a:cxnLst/>
            <a:rect r="r" b="b" t="t" l="l"/>
            <a:pathLst>
              <a:path h="903606" w="961378">
                <a:moveTo>
                  <a:pt x="0" y="0"/>
                </a:moveTo>
                <a:lnTo>
                  <a:pt x="961378" y="0"/>
                </a:lnTo>
                <a:lnTo>
                  <a:pt x="961378" y="903606"/>
                </a:lnTo>
                <a:lnTo>
                  <a:pt x="0" y="903606"/>
                </a:lnTo>
                <a:lnTo>
                  <a:pt x="0" y="0"/>
                </a:lnTo>
                <a:close/>
              </a:path>
            </a:pathLst>
          </a:custGeom>
          <a:blipFill>
            <a:blip r:embed="rId7"/>
            <a:stretch>
              <a:fillRect l="-28000" t="0" r="-28000" b="0"/>
            </a:stretch>
          </a:blipFill>
        </p:spPr>
      </p:sp>
      <p:grpSp>
        <p:nvGrpSpPr>
          <p:cNvPr name="Group 14" id="14"/>
          <p:cNvGrpSpPr>
            <a:grpSpLocks noChangeAspect="true"/>
          </p:cNvGrpSpPr>
          <p:nvPr/>
        </p:nvGrpSpPr>
        <p:grpSpPr>
          <a:xfrm rot="0">
            <a:off x="530083" y="4729253"/>
            <a:ext cx="2837188" cy="2826105"/>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28607" r="223" b="-45303"/>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C3974"/>
            </a:solidFill>
          </p:spPr>
        </p:sp>
      </p:grpSp>
      <p:grpSp>
        <p:nvGrpSpPr>
          <p:cNvPr name="Group 17" id="17"/>
          <p:cNvGrpSpPr>
            <a:grpSpLocks noChangeAspect="true"/>
          </p:cNvGrpSpPr>
          <p:nvPr/>
        </p:nvGrpSpPr>
        <p:grpSpPr>
          <a:xfrm rot="0">
            <a:off x="4274954" y="4729253"/>
            <a:ext cx="2837188" cy="2826105"/>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t="-26194" r="223" b="-7137"/>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C3974"/>
            </a:solidFill>
          </p:spPr>
        </p:sp>
      </p:grpSp>
      <p:grpSp>
        <p:nvGrpSpPr>
          <p:cNvPr name="Group 20" id="20"/>
          <p:cNvGrpSpPr>
            <a:grpSpLocks noChangeAspect="true"/>
          </p:cNvGrpSpPr>
          <p:nvPr/>
        </p:nvGrpSpPr>
        <p:grpSpPr>
          <a:xfrm rot="0">
            <a:off x="8005202" y="4767713"/>
            <a:ext cx="2837188" cy="2826105"/>
            <a:chOff x="0" y="0"/>
            <a:chExt cx="6502400" cy="6477000"/>
          </a:xfrm>
        </p:grpSpPr>
        <p:sp>
          <p:nvSpPr>
            <p:cNvPr name="Freeform 21" id="2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23" t="0" r="223" b="0"/>
              </a:stretch>
            </a:blipFill>
          </p:spPr>
        </p:sp>
        <p:sp>
          <p:nvSpPr>
            <p:cNvPr name="Freeform 22" id="2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C3974"/>
            </a:solidFill>
          </p:spPr>
        </p:sp>
      </p:grpSp>
      <p:grpSp>
        <p:nvGrpSpPr>
          <p:cNvPr name="Group 23" id="23"/>
          <p:cNvGrpSpPr>
            <a:grpSpLocks noChangeAspect="true"/>
          </p:cNvGrpSpPr>
          <p:nvPr/>
        </p:nvGrpSpPr>
        <p:grpSpPr>
          <a:xfrm rot="0">
            <a:off x="11425724" y="4866301"/>
            <a:ext cx="2837188" cy="2826105"/>
            <a:chOff x="0" y="0"/>
            <a:chExt cx="6502400" cy="6477000"/>
          </a:xfrm>
        </p:grpSpPr>
        <p:sp>
          <p:nvSpPr>
            <p:cNvPr name="Freeform 24" id="2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223" t="0" r="223" b="0"/>
              </a:stretch>
            </a:blipFill>
          </p:spPr>
        </p:sp>
        <p:sp>
          <p:nvSpPr>
            <p:cNvPr name="Freeform 25" id="2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C3974"/>
            </a:solidFill>
          </p:spPr>
        </p:sp>
      </p:grpSp>
      <p:grpSp>
        <p:nvGrpSpPr>
          <p:cNvPr name="Group 26" id="26"/>
          <p:cNvGrpSpPr>
            <a:grpSpLocks noChangeAspect="true"/>
          </p:cNvGrpSpPr>
          <p:nvPr/>
        </p:nvGrpSpPr>
        <p:grpSpPr>
          <a:xfrm rot="0">
            <a:off x="14671063" y="4866301"/>
            <a:ext cx="2837188" cy="2826105"/>
            <a:chOff x="0" y="0"/>
            <a:chExt cx="6502400" cy="6477000"/>
          </a:xfrm>
        </p:grpSpPr>
        <p:sp>
          <p:nvSpPr>
            <p:cNvPr name="Freeform 27" id="2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2"/>
              <a:stretch>
                <a:fillRect l="223" t="-16819" r="223" b="-16819"/>
              </a:stretch>
            </a:blipFill>
          </p:spPr>
        </p:sp>
        <p:sp>
          <p:nvSpPr>
            <p:cNvPr name="Freeform 28" id="2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C3974"/>
            </a:solidFill>
          </p:spPr>
        </p:sp>
      </p:grpSp>
      <p:sp>
        <p:nvSpPr>
          <p:cNvPr name="TextBox 29" id="29"/>
          <p:cNvSpPr txBox="true"/>
          <p:nvPr/>
        </p:nvSpPr>
        <p:spPr>
          <a:xfrm rot="0">
            <a:off x="764931" y="983674"/>
            <a:ext cx="19630670" cy="2139028"/>
          </a:xfrm>
          <a:prstGeom prst="rect">
            <a:avLst/>
          </a:prstGeom>
        </p:spPr>
        <p:txBody>
          <a:bodyPr anchor="t" rtlCol="false" tIns="0" lIns="0" bIns="0" rIns="0">
            <a:spAutoFit/>
          </a:bodyPr>
          <a:lstStyle/>
          <a:p>
            <a:pPr algn="l">
              <a:lnSpc>
                <a:spcPts val="7575"/>
              </a:lnSpc>
            </a:pPr>
            <a:r>
              <a:rPr lang="en-US" sz="5411" b="true">
                <a:solidFill>
                  <a:srgbClr val="17726D"/>
                </a:solidFill>
                <a:latin typeface="Open Sans Bold"/>
                <a:ea typeface="Open Sans Bold"/>
                <a:cs typeface="Open Sans Bold"/>
                <a:sym typeface="Open Sans Bold"/>
              </a:rPr>
              <a:t>MENTAL HEALTH&amp; TECHNOLOGY USAGE</a:t>
            </a:r>
          </a:p>
          <a:p>
            <a:pPr algn="l">
              <a:lnSpc>
                <a:spcPts val="9675"/>
              </a:lnSpc>
            </a:pPr>
          </a:p>
        </p:txBody>
      </p:sp>
      <p:sp>
        <p:nvSpPr>
          <p:cNvPr name="AutoShape 30" id="30"/>
          <p:cNvSpPr/>
          <p:nvPr/>
        </p:nvSpPr>
        <p:spPr>
          <a:xfrm>
            <a:off x="1028700" y="2066281"/>
            <a:ext cx="12720802" cy="0"/>
          </a:xfrm>
          <a:prstGeom prst="line">
            <a:avLst/>
          </a:prstGeom>
          <a:ln cap="flat" w="38100">
            <a:solidFill>
              <a:srgbClr val="17726D"/>
            </a:solidFill>
            <a:prstDash val="solid"/>
            <a:headEnd type="none" len="sm" w="sm"/>
            <a:tailEnd type="none" len="sm" w="sm"/>
          </a:ln>
        </p:spPr>
      </p:sp>
      <p:sp>
        <p:nvSpPr>
          <p:cNvPr name="TextBox 31" id="31"/>
          <p:cNvSpPr txBox="true"/>
          <p:nvPr/>
        </p:nvSpPr>
        <p:spPr>
          <a:xfrm rot="0">
            <a:off x="14655283" y="9653345"/>
            <a:ext cx="2868747" cy="368301"/>
          </a:xfrm>
          <a:prstGeom prst="rect">
            <a:avLst/>
          </a:prstGeom>
        </p:spPr>
        <p:txBody>
          <a:bodyPr anchor="t" rtlCol="false" tIns="0" lIns="0" bIns="0" rIns="0">
            <a:spAutoFit/>
          </a:bodyPr>
          <a:lstStyle/>
          <a:p>
            <a:pPr algn="r" marL="0" indent="0" lvl="0">
              <a:lnSpc>
                <a:spcPts val="3099"/>
              </a:lnSpc>
            </a:pPr>
            <a:r>
              <a:rPr lang="en-US" b="true" sz="1999">
                <a:solidFill>
                  <a:srgbClr val="000000"/>
                </a:solidFill>
                <a:latin typeface="Open Sans Bold"/>
                <a:ea typeface="Open Sans Bold"/>
                <a:cs typeface="Open Sans Bold"/>
                <a:sym typeface="Open Sans Bold"/>
              </a:rPr>
              <a:t>october 2024</a:t>
            </a:r>
          </a:p>
        </p:txBody>
      </p:sp>
      <p:sp>
        <p:nvSpPr>
          <p:cNvPr name="TextBox 32" id="32"/>
          <p:cNvSpPr txBox="true"/>
          <p:nvPr/>
        </p:nvSpPr>
        <p:spPr>
          <a:xfrm rot="0">
            <a:off x="530083" y="7748465"/>
            <a:ext cx="3614553" cy="514350"/>
          </a:xfrm>
          <a:prstGeom prst="rect">
            <a:avLst/>
          </a:prstGeom>
        </p:spPr>
        <p:txBody>
          <a:bodyPr anchor="t" rtlCol="false" tIns="0" lIns="0" bIns="0" rIns="0">
            <a:spAutoFit/>
          </a:bodyPr>
          <a:lstStyle/>
          <a:p>
            <a:pPr algn="l">
              <a:lnSpc>
                <a:spcPts val="4199"/>
              </a:lnSpc>
            </a:pPr>
            <a:r>
              <a:rPr lang="en-US" sz="2999">
                <a:solidFill>
                  <a:srgbClr val="000000"/>
                </a:solidFill>
                <a:latin typeface="Arimo"/>
                <a:ea typeface="Arimo"/>
                <a:cs typeface="Arimo"/>
                <a:sym typeface="Arimo"/>
              </a:rPr>
              <a:t>1-Ahmed Wagdy  </a:t>
            </a:r>
          </a:p>
        </p:txBody>
      </p:sp>
      <p:sp>
        <p:nvSpPr>
          <p:cNvPr name="TextBox 33" id="33"/>
          <p:cNvSpPr txBox="true"/>
          <p:nvPr/>
        </p:nvSpPr>
        <p:spPr>
          <a:xfrm rot="0">
            <a:off x="1097739" y="3340728"/>
            <a:ext cx="3614553" cy="646431"/>
          </a:xfrm>
          <a:prstGeom prst="rect">
            <a:avLst/>
          </a:prstGeom>
        </p:spPr>
        <p:txBody>
          <a:bodyPr anchor="t" rtlCol="false" tIns="0" lIns="0" bIns="0" rIns="0">
            <a:spAutoFit/>
          </a:bodyPr>
          <a:lstStyle/>
          <a:p>
            <a:pPr algn="l">
              <a:lnSpc>
                <a:spcPts val="5319"/>
              </a:lnSpc>
            </a:pPr>
            <a:r>
              <a:rPr lang="en-US" sz="3799">
                <a:solidFill>
                  <a:srgbClr val="000000"/>
                </a:solidFill>
                <a:latin typeface="Amiri"/>
                <a:ea typeface="Amiri"/>
                <a:cs typeface="Amiri"/>
                <a:sym typeface="Amiri"/>
              </a:rPr>
              <a:t>Team</a:t>
            </a:r>
          </a:p>
        </p:txBody>
      </p:sp>
      <p:sp>
        <p:nvSpPr>
          <p:cNvPr name="TextBox 34" id="34"/>
          <p:cNvSpPr txBox="true"/>
          <p:nvPr/>
        </p:nvSpPr>
        <p:spPr>
          <a:xfrm rot="0">
            <a:off x="4144635" y="7797995"/>
            <a:ext cx="5279160" cy="514350"/>
          </a:xfrm>
          <a:prstGeom prst="rect">
            <a:avLst/>
          </a:prstGeom>
        </p:spPr>
        <p:txBody>
          <a:bodyPr anchor="t" rtlCol="false" tIns="0" lIns="0" bIns="0" rIns="0">
            <a:spAutoFit/>
          </a:bodyPr>
          <a:lstStyle/>
          <a:p>
            <a:pPr algn="l">
              <a:lnSpc>
                <a:spcPts val="4199"/>
              </a:lnSpc>
            </a:pPr>
            <a:r>
              <a:rPr lang="en-US" sz="2999">
                <a:solidFill>
                  <a:srgbClr val="000000"/>
                </a:solidFill>
                <a:latin typeface="Arimo"/>
                <a:ea typeface="Arimo"/>
                <a:cs typeface="Arimo"/>
                <a:sym typeface="Arimo"/>
              </a:rPr>
              <a:t>2-Mariem Mohamed </a:t>
            </a:r>
          </a:p>
        </p:txBody>
      </p:sp>
      <p:sp>
        <p:nvSpPr>
          <p:cNvPr name="TextBox 35" id="35"/>
          <p:cNvSpPr txBox="true"/>
          <p:nvPr/>
        </p:nvSpPr>
        <p:spPr>
          <a:xfrm rot="0">
            <a:off x="8454595" y="7804980"/>
            <a:ext cx="3614553" cy="514350"/>
          </a:xfrm>
          <a:prstGeom prst="rect">
            <a:avLst/>
          </a:prstGeom>
        </p:spPr>
        <p:txBody>
          <a:bodyPr anchor="t" rtlCol="false" tIns="0" lIns="0" bIns="0" rIns="0">
            <a:spAutoFit/>
          </a:bodyPr>
          <a:lstStyle/>
          <a:p>
            <a:pPr algn="l">
              <a:lnSpc>
                <a:spcPts val="4199"/>
              </a:lnSpc>
            </a:pPr>
            <a:r>
              <a:rPr lang="en-US" sz="2999">
                <a:solidFill>
                  <a:srgbClr val="000000"/>
                </a:solidFill>
                <a:latin typeface="Arimo"/>
                <a:ea typeface="Arimo"/>
                <a:cs typeface="Arimo"/>
                <a:sym typeface="Arimo"/>
              </a:rPr>
              <a:t>3-Hager Saleh </a:t>
            </a:r>
          </a:p>
        </p:txBody>
      </p:sp>
      <p:sp>
        <p:nvSpPr>
          <p:cNvPr name="TextBox 36" id="36"/>
          <p:cNvSpPr txBox="true"/>
          <p:nvPr/>
        </p:nvSpPr>
        <p:spPr>
          <a:xfrm rot="0">
            <a:off x="11674078" y="7748465"/>
            <a:ext cx="4150849" cy="514350"/>
          </a:xfrm>
          <a:prstGeom prst="rect">
            <a:avLst/>
          </a:prstGeom>
        </p:spPr>
        <p:txBody>
          <a:bodyPr anchor="t" rtlCol="false" tIns="0" lIns="0" bIns="0" rIns="0">
            <a:spAutoFit/>
          </a:bodyPr>
          <a:lstStyle/>
          <a:p>
            <a:pPr algn="l">
              <a:lnSpc>
                <a:spcPts val="4199"/>
              </a:lnSpc>
            </a:pPr>
            <a:r>
              <a:rPr lang="en-US" sz="2999">
                <a:solidFill>
                  <a:srgbClr val="000000"/>
                </a:solidFill>
                <a:latin typeface="Arimo"/>
                <a:ea typeface="Arimo"/>
                <a:cs typeface="Arimo"/>
                <a:sym typeface="Arimo"/>
              </a:rPr>
              <a:t>4-Nouran Adel </a:t>
            </a:r>
          </a:p>
        </p:txBody>
      </p:sp>
      <p:sp>
        <p:nvSpPr>
          <p:cNvPr name="TextBox 37" id="37"/>
          <p:cNvSpPr txBox="true"/>
          <p:nvPr/>
        </p:nvSpPr>
        <p:spPr>
          <a:xfrm rot="0">
            <a:off x="14673447" y="7748465"/>
            <a:ext cx="3614553" cy="514350"/>
          </a:xfrm>
          <a:prstGeom prst="rect">
            <a:avLst/>
          </a:prstGeom>
        </p:spPr>
        <p:txBody>
          <a:bodyPr anchor="t" rtlCol="false" tIns="0" lIns="0" bIns="0" rIns="0">
            <a:spAutoFit/>
          </a:bodyPr>
          <a:lstStyle/>
          <a:p>
            <a:pPr algn="l">
              <a:lnSpc>
                <a:spcPts val="4199"/>
              </a:lnSpc>
            </a:pPr>
            <a:r>
              <a:rPr lang="en-US" sz="2999">
                <a:solidFill>
                  <a:srgbClr val="000000"/>
                </a:solidFill>
                <a:latin typeface="Arimo"/>
                <a:ea typeface="Arimo"/>
                <a:cs typeface="Arimo"/>
                <a:sym typeface="Arimo"/>
              </a:rPr>
              <a:t>5-Mayar Kamel </a:t>
            </a:r>
          </a:p>
        </p:txBody>
      </p:sp>
      <p:sp>
        <p:nvSpPr>
          <p:cNvPr name="TextBox 38" id="38"/>
          <p:cNvSpPr txBox="true"/>
          <p:nvPr/>
        </p:nvSpPr>
        <p:spPr>
          <a:xfrm rot="0">
            <a:off x="1298495" y="2293393"/>
            <a:ext cx="6818840" cy="457835"/>
          </a:xfrm>
          <a:prstGeom prst="rect">
            <a:avLst/>
          </a:prstGeom>
        </p:spPr>
        <p:txBody>
          <a:bodyPr anchor="t" rtlCol="false" tIns="0" lIns="0" bIns="0" rIns="0">
            <a:spAutoFit/>
          </a:bodyPr>
          <a:lstStyle/>
          <a:p>
            <a:pPr algn="l" marL="0" indent="0" lvl="0">
              <a:lnSpc>
                <a:spcPts val="3639"/>
              </a:lnSpc>
            </a:pPr>
            <a:r>
              <a:rPr lang="en-US" sz="2599" spc="192">
                <a:solidFill>
                  <a:srgbClr val="000000"/>
                </a:solidFill>
                <a:latin typeface="Arimo"/>
                <a:ea typeface="Arimo"/>
                <a:cs typeface="Arimo"/>
                <a:sym typeface="Arimo"/>
              </a:rPr>
              <a:t>DATA ANLAYSIS PROJECT  </a:t>
            </a:r>
          </a:p>
        </p:txBody>
      </p:sp>
      <p:sp>
        <p:nvSpPr>
          <p:cNvPr name="TextBox 39" id="39"/>
          <p:cNvSpPr txBox="true"/>
          <p:nvPr/>
        </p:nvSpPr>
        <p:spPr>
          <a:xfrm rot="0">
            <a:off x="6205148" y="2250847"/>
            <a:ext cx="8057764" cy="500380"/>
          </a:xfrm>
          <a:prstGeom prst="rect">
            <a:avLst/>
          </a:prstGeom>
        </p:spPr>
        <p:txBody>
          <a:bodyPr anchor="t" rtlCol="false" tIns="0" lIns="0" bIns="0" rIns="0">
            <a:spAutoFit/>
          </a:bodyPr>
          <a:lstStyle/>
          <a:p>
            <a:pPr algn="l">
              <a:lnSpc>
                <a:spcPts val="3919"/>
              </a:lnSpc>
            </a:pPr>
            <a:r>
              <a:rPr lang="en-US" sz="2799">
                <a:solidFill>
                  <a:srgbClr val="000000"/>
                </a:solidFill>
                <a:latin typeface="Arimo"/>
                <a:ea typeface="Arimo"/>
                <a:cs typeface="Arimo"/>
                <a:sym typeface="Arimo"/>
              </a:rPr>
              <a:t>Under the Supervision of Eng.Abdullah Kamal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00866" y="-96153"/>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17726D"/>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400866" y="0"/>
            <a:ext cx="863406" cy="1914819"/>
            <a:chOff x="0" y="0"/>
            <a:chExt cx="227399" cy="504314"/>
          </a:xfrm>
        </p:grpSpPr>
        <p:sp>
          <p:nvSpPr>
            <p:cNvPr name="Freeform 6" id="6"/>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7" id="7"/>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61650" y="8036778"/>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0" y="10094695"/>
            <a:ext cx="18264272" cy="192305"/>
            <a:chOff x="0" y="0"/>
            <a:chExt cx="4810343" cy="50648"/>
          </a:xfrm>
        </p:grpSpPr>
        <p:sp>
          <p:nvSpPr>
            <p:cNvPr name="Freeform 12" id="12"/>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3" id="13"/>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Freeform 14" id="14"/>
          <p:cNvSpPr/>
          <p:nvPr/>
        </p:nvSpPr>
        <p:spPr>
          <a:xfrm flipH="false" flipV="false" rot="0">
            <a:off x="113484" y="9253287"/>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15" id="15"/>
          <p:cNvSpPr/>
          <p:nvPr/>
        </p:nvSpPr>
        <p:spPr>
          <a:xfrm flipH="false" flipV="false" rot="0">
            <a:off x="2541392" y="3283768"/>
            <a:ext cx="12020893" cy="6245297"/>
          </a:xfrm>
          <a:custGeom>
            <a:avLst/>
            <a:gdLst/>
            <a:ahLst/>
            <a:cxnLst/>
            <a:rect r="r" b="b" t="t" l="l"/>
            <a:pathLst>
              <a:path h="6245297" w="12020893">
                <a:moveTo>
                  <a:pt x="0" y="0"/>
                </a:moveTo>
                <a:lnTo>
                  <a:pt x="12020893" y="0"/>
                </a:lnTo>
                <a:lnTo>
                  <a:pt x="12020893" y="6245297"/>
                </a:lnTo>
                <a:lnTo>
                  <a:pt x="0" y="6245297"/>
                </a:lnTo>
                <a:lnTo>
                  <a:pt x="0" y="0"/>
                </a:lnTo>
                <a:close/>
              </a:path>
            </a:pathLst>
          </a:custGeom>
          <a:blipFill>
            <a:blip r:embed="rId3"/>
            <a:stretch>
              <a:fillRect l="0" t="0" r="0" b="0"/>
            </a:stretch>
          </a:blipFill>
        </p:spPr>
      </p:sp>
      <p:sp>
        <p:nvSpPr>
          <p:cNvPr name="TextBox 16" id="16"/>
          <p:cNvSpPr txBox="true"/>
          <p:nvPr/>
        </p:nvSpPr>
        <p:spPr>
          <a:xfrm rot="0">
            <a:off x="839945" y="552744"/>
            <a:ext cx="11794664"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DATA MERGING</a:t>
            </a:r>
          </a:p>
        </p:txBody>
      </p:sp>
      <p:sp>
        <p:nvSpPr>
          <p:cNvPr name="TextBox 17" id="17"/>
          <p:cNvSpPr txBox="true"/>
          <p:nvPr/>
        </p:nvSpPr>
        <p:spPr>
          <a:xfrm rot="0">
            <a:off x="839945" y="1187927"/>
            <a:ext cx="10029226" cy="1836420"/>
          </a:xfrm>
          <a:prstGeom prst="rect">
            <a:avLst/>
          </a:prstGeom>
        </p:spPr>
        <p:txBody>
          <a:bodyPr anchor="t" rtlCol="false" tIns="0" lIns="0" bIns="0" rIns="0">
            <a:spAutoFit/>
          </a:bodyPr>
          <a:lstStyle/>
          <a:p>
            <a:pPr algn="just">
              <a:lnSpc>
                <a:spcPts val="3720"/>
              </a:lnSpc>
            </a:pPr>
          </a:p>
          <a:p>
            <a:pPr algn="just" marL="0" indent="0" lvl="0">
              <a:lnSpc>
                <a:spcPts val="3720"/>
              </a:lnSpc>
            </a:pPr>
            <a:r>
              <a:rPr lang="en-US" sz="2400">
                <a:solidFill>
                  <a:srgbClr val="000000"/>
                </a:solidFill>
                <a:latin typeface="Open Sans"/>
                <a:ea typeface="Open Sans"/>
                <a:cs typeface="Open Sans"/>
                <a:sym typeface="Open Sans"/>
              </a:rPr>
              <a:t>SQL was used to combine datasets from different sources. The tables were linked based on shared user IDs, which helped create a complete data set ready for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00866" y="-96153"/>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17726D"/>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400866" y="0"/>
            <a:ext cx="863406" cy="1914819"/>
            <a:chOff x="0" y="0"/>
            <a:chExt cx="227399" cy="504314"/>
          </a:xfrm>
        </p:grpSpPr>
        <p:sp>
          <p:nvSpPr>
            <p:cNvPr name="Freeform 6" id="6"/>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7" id="7"/>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61650" y="8036778"/>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0" y="10094695"/>
            <a:ext cx="18264272" cy="192305"/>
            <a:chOff x="0" y="0"/>
            <a:chExt cx="4810343" cy="50648"/>
          </a:xfrm>
        </p:grpSpPr>
        <p:sp>
          <p:nvSpPr>
            <p:cNvPr name="Freeform 12" id="12"/>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3" id="13"/>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Freeform 14" id="14"/>
          <p:cNvSpPr/>
          <p:nvPr/>
        </p:nvSpPr>
        <p:spPr>
          <a:xfrm flipH="false" flipV="false" rot="0">
            <a:off x="113484" y="9253287"/>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15" id="15"/>
          <p:cNvSpPr/>
          <p:nvPr/>
        </p:nvSpPr>
        <p:spPr>
          <a:xfrm flipH="false" flipV="false" rot="0">
            <a:off x="2185979" y="3137504"/>
            <a:ext cx="12200343" cy="6536486"/>
          </a:xfrm>
          <a:custGeom>
            <a:avLst/>
            <a:gdLst/>
            <a:ahLst/>
            <a:cxnLst/>
            <a:rect r="r" b="b" t="t" l="l"/>
            <a:pathLst>
              <a:path h="6536486" w="12200343">
                <a:moveTo>
                  <a:pt x="0" y="0"/>
                </a:moveTo>
                <a:lnTo>
                  <a:pt x="12200343" y="0"/>
                </a:lnTo>
                <a:lnTo>
                  <a:pt x="12200343" y="6536487"/>
                </a:lnTo>
                <a:lnTo>
                  <a:pt x="0" y="6536487"/>
                </a:lnTo>
                <a:lnTo>
                  <a:pt x="0" y="0"/>
                </a:lnTo>
                <a:close/>
              </a:path>
            </a:pathLst>
          </a:custGeom>
          <a:blipFill>
            <a:blip r:embed="rId3"/>
            <a:stretch>
              <a:fillRect l="0" t="0" r="0" b="0"/>
            </a:stretch>
          </a:blipFill>
        </p:spPr>
      </p:sp>
      <p:sp>
        <p:nvSpPr>
          <p:cNvPr name="TextBox 16" id="16"/>
          <p:cNvSpPr txBox="true"/>
          <p:nvPr/>
        </p:nvSpPr>
        <p:spPr>
          <a:xfrm rot="0">
            <a:off x="839945" y="552744"/>
            <a:ext cx="11794664"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DATA MERGING</a:t>
            </a:r>
          </a:p>
        </p:txBody>
      </p:sp>
      <p:sp>
        <p:nvSpPr>
          <p:cNvPr name="TextBox 17" id="17"/>
          <p:cNvSpPr txBox="true"/>
          <p:nvPr/>
        </p:nvSpPr>
        <p:spPr>
          <a:xfrm rot="0">
            <a:off x="637765" y="1518210"/>
            <a:ext cx="15667145" cy="1836420"/>
          </a:xfrm>
          <a:prstGeom prst="rect">
            <a:avLst/>
          </a:prstGeom>
        </p:spPr>
        <p:txBody>
          <a:bodyPr anchor="t" rtlCol="false" tIns="0" lIns="0" bIns="0" rIns="0">
            <a:spAutoFit/>
          </a:bodyPr>
          <a:lstStyle/>
          <a:p>
            <a:pPr algn="just">
              <a:lnSpc>
                <a:spcPts val="3720"/>
              </a:lnSpc>
            </a:pPr>
            <a:r>
              <a:rPr lang="en-US" sz="2400">
                <a:solidFill>
                  <a:srgbClr val="000000"/>
                </a:solidFill>
                <a:latin typeface="Open Sans"/>
                <a:ea typeface="Open Sans"/>
                <a:cs typeface="Open Sans"/>
                <a:sym typeface="Open Sans"/>
              </a:rPr>
              <a:t>o  The SQL query combines data from two tables into a single table by first inserting data from the first table and then updating the combined table with data from the second table for users who are not already included. The resulting table can be used for further data analysis and insights into user behavior patterns.</a:t>
            </a:r>
          </a:p>
          <a:p>
            <a:pPr algn="just" marL="0" indent="0" lvl="0">
              <a:lnSpc>
                <a:spcPts val="372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17726D"/>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400866" y="0"/>
            <a:ext cx="863406" cy="1914819"/>
            <a:chOff x="0" y="0"/>
            <a:chExt cx="227399" cy="504314"/>
          </a:xfrm>
        </p:grpSpPr>
        <p:sp>
          <p:nvSpPr>
            <p:cNvPr name="Freeform 6" id="6"/>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7" id="7"/>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61650" y="8036778"/>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0" y="10094695"/>
            <a:ext cx="18264272" cy="192305"/>
            <a:chOff x="0" y="0"/>
            <a:chExt cx="4810343" cy="50648"/>
          </a:xfrm>
        </p:grpSpPr>
        <p:sp>
          <p:nvSpPr>
            <p:cNvPr name="Freeform 12" id="12"/>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3" id="13"/>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Freeform 14" id="14"/>
          <p:cNvSpPr/>
          <p:nvPr/>
        </p:nvSpPr>
        <p:spPr>
          <a:xfrm flipH="false" flipV="false" rot="0">
            <a:off x="113484" y="9253287"/>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15" id="15"/>
          <p:cNvSpPr/>
          <p:nvPr/>
        </p:nvSpPr>
        <p:spPr>
          <a:xfrm flipH="false" flipV="false" rot="0">
            <a:off x="335425" y="4740409"/>
            <a:ext cx="10415429" cy="2717895"/>
          </a:xfrm>
          <a:custGeom>
            <a:avLst/>
            <a:gdLst/>
            <a:ahLst/>
            <a:cxnLst/>
            <a:rect r="r" b="b" t="t" l="l"/>
            <a:pathLst>
              <a:path h="2717895" w="10415429">
                <a:moveTo>
                  <a:pt x="0" y="0"/>
                </a:moveTo>
                <a:lnTo>
                  <a:pt x="10415429" y="0"/>
                </a:lnTo>
                <a:lnTo>
                  <a:pt x="10415429" y="2717895"/>
                </a:lnTo>
                <a:lnTo>
                  <a:pt x="0" y="2717895"/>
                </a:lnTo>
                <a:lnTo>
                  <a:pt x="0" y="0"/>
                </a:lnTo>
                <a:close/>
              </a:path>
            </a:pathLst>
          </a:custGeom>
          <a:blipFill>
            <a:blip r:embed="rId3"/>
            <a:stretch>
              <a:fillRect l="0" t="0" r="0" b="0"/>
            </a:stretch>
          </a:blipFill>
        </p:spPr>
      </p:sp>
      <p:sp>
        <p:nvSpPr>
          <p:cNvPr name="Freeform 16" id="16"/>
          <p:cNvSpPr/>
          <p:nvPr/>
        </p:nvSpPr>
        <p:spPr>
          <a:xfrm flipH="false" flipV="false" rot="0">
            <a:off x="8882183" y="6939346"/>
            <a:ext cx="7876547" cy="2734645"/>
          </a:xfrm>
          <a:custGeom>
            <a:avLst/>
            <a:gdLst/>
            <a:ahLst/>
            <a:cxnLst/>
            <a:rect r="r" b="b" t="t" l="l"/>
            <a:pathLst>
              <a:path h="2734645" w="7876547">
                <a:moveTo>
                  <a:pt x="0" y="0"/>
                </a:moveTo>
                <a:lnTo>
                  <a:pt x="7876546" y="0"/>
                </a:lnTo>
                <a:lnTo>
                  <a:pt x="7876546" y="2734645"/>
                </a:lnTo>
                <a:lnTo>
                  <a:pt x="0" y="2734645"/>
                </a:lnTo>
                <a:lnTo>
                  <a:pt x="0" y="0"/>
                </a:lnTo>
                <a:close/>
              </a:path>
            </a:pathLst>
          </a:custGeom>
          <a:blipFill>
            <a:blip r:embed="rId4"/>
            <a:stretch>
              <a:fillRect l="0" t="0" r="0" b="0"/>
            </a:stretch>
          </a:blipFill>
        </p:spPr>
      </p:sp>
      <p:sp>
        <p:nvSpPr>
          <p:cNvPr name="TextBox 17" id="17"/>
          <p:cNvSpPr txBox="true"/>
          <p:nvPr/>
        </p:nvSpPr>
        <p:spPr>
          <a:xfrm rot="0">
            <a:off x="839945" y="552744"/>
            <a:ext cx="11794664"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DATA ANALYSIS</a:t>
            </a:r>
          </a:p>
        </p:txBody>
      </p:sp>
      <p:sp>
        <p:nvSpPr>
          <p:cNvPr name="TextBox 18" id="18"/>
          <p:cNvSpPr txBox="true"/>
          <p:nvPr/>
        </p:nvSpPr>
        <p:spPr>
          <a:xfrm rot="0">
            <a:off x="839945" y="1299038"/>
            <a:ext cx="16084475" cy="2862898"/>
          </a:xfrm>
          <a:prstGeom prst="rect">
            <a:avLst/>
          </a:prstGeom>
        </p:spPr>
        <p:txBody>
          <a:bodyPr anchor="t" rtlCol="false" tIns="0" lIns="0" bIns="0" rIns="0">
            <a:spAutoFit/>
          </a:bodyPr>
          <a:lstStyle/>
          <a:p>
            <a:pPr algn="just">
              <a:lnSpc>
                <a:spcPts val="3720"/>
              </a:lnSpc>
            </a:pPr>
          </a:p>
          <a:p>
            <a:pPr algn="just">
              <a:lnSpc>
                <a:spcPts val="3874"/>
              </a:lnSpc>
            </a:pPr>
            <a:r>
              <a:rPr lang="en-US" sz="2499">
                <a:solidFill>
                  <a:srgbClr val="000000"/>
                </a:solidFill>
                <a:latin typeface="Open Sans"/>
                <a:ea typeface="Open Sans"/>
                <a:cs typeface="Open Sans"/>
                <a:sym typeface="Open Sans"/>
              </a:rPr>
              <a:t>SQL queries were used to extract insights into the relationship between mental health and technology use. For example:</a:t>
            </a:r>
          </a:p>
          <a:p>
            <a:pPr algn="just">
              <a:lnSpc>
                <a:spcPts val="3874"/>
              </a:lnSpc>
            </a:pPr>
            <a:r>
              <a:rPr lang="en-US" sz="2499">
                <a:solidFill>
                  <a:srgbClr val="000000"/>
                </a:solidFill>
                <a:latin typeface="Open Sans"/>
                <a:ea typeface="Open Sans"/>
                <a:cs typeface="Open Sans"/>
                <a:sym typeface="Open Sans"/>
              </a:rPr>
              <a:t>Analysis of the distribution of individuals by mental health categories.</a:t>
            </a:r>
          </a:p>
          <a:p>
            <a:pPr algn="just">
              <a:lnSpc>
                <a:spcPts val="3874"/>
              </a:lnSpc>
            </a:pPr>
            <a:r>
              <a:rPr lang="en-US" sz="2499">
                <a:solidFill>
                  <a:srgbClr val="000000"/>
                </a:solidFill>
                <a:latin typeface="Open Sans"/>
                <a:ea typeface="Open Sans"/>
                <a:cs typeface="Open Sans"/>
                <a:sym typeface="Open Sans"/>
              </a:rPr>
              <a:t>The impact of stress levels and the work environment on mental health.</a:t>
            </a:r>
          </a:p>
          <a:p>
            <a:pPr algn="just" marL="0" indent="0" lvl="0">
              <a:lnSpc>
                <a:spcPts val="3874"/>
              </a:lnSpc>
            </a:pPr>
            <a:r>
              <a:rPr lang="en-US" sz="2499">
                <a:solidFill>
                  <a:srgbClr val="000000"/>
                </a:solidFill>
                <a:latin typeface="Open Sans"/>
                <a:ea typeface="Open Sans"/>
                <a:cs typeface="Open Sans"/>
                <a:sym typeface="Open Sans"/>
              </a:rPr>
              <a:t>The relationship between the number of hours of sleep and mental health.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17726D"/>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400866" y="0"/>
            <a:ext cx="863406" cy="1914819"/>
            <a:chOff x="0" y="0"/>
            <a:chExt cx="227399" cy="504314"/>
          </a:xfrm>
        </p:grpSpPr>
        <p:sp>
          <p:nvSpPr>
            <p:cNvPr name="Freeform 6" id="6"/>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7" id="7"/>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61650" y="8036778"/>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0" y="10094695"/>
            <a:ext cx="18264272" cy="192305"/>
            <a:chOff x="0" y="0"/>
            <a:chExt cx="4810343" cy="50648"/>
          </a:xfrm>
        </p:grpSpPr>
        <p:sp>
          <p:nvSpPr>
            <p:cNvPr name="Freeform 12" id="12"/>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3" id="13"/>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Freeform 14" id="14"/>
          <p:cNvSpPr/>
          <p:nvPr/>
        </p:nvSpPr>
        <p:spPr>
          <a:xfrm flipH="false" flipV="false" rot="0">
            <a:off x="113484" y="9253287"/>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15" id="15"/>
          <p:cNvSpPr/>
          <p:nvPr/>
        </p:nvSpPr>
        <p:spPr>
          <a:xfrm flipH="false" flipV="false" rot="0">
            <a:off x="0" y="1725610"/>
            <a:ext cx="8415740" cy="4092586"/>
          </a:xfrm>
          <a:custGeom>
            <a:avLst/>
            <a:gdLst/>
            <a:ahLst/>
            <a:cxnLst/>
            <a:rect r="r" b="b" t="t" l="l"/>
            <a:pathLst>
              <a:path h="4092586" w="8415740">
                <a:moveTo>
                  <a:pt x="0" y="0"/>
                </a:moveTo>
                <a:lnTo>
                  <a:pt x="8415740" y="0"/>
                </a:lnTo>
                <a:lnTo>
                  <a:pt x="8415740" y="4092586"/>
                </a:lnTo>
                <a:lnTo>
                  <a:pt x="0" y="4092586"/>
                </a:lnTo>
                <a:lnTo>
                  <a:pt x="0" y="0"/>
                </a:lnTo>
                <a:close/>
              </a:path>
            </a:pathLst>
          </a:custGeom>
          <a:blipFill>
            <a:blip r:embed="rId3"/>
            <a:stretch>
              <a:fillRect l="0" t="0" r="0" b="0"/>
            </a:stretch>
          </a:blipFill>
        </p:spPr>
      </p:sp>
      <p:sp>
        <p:nvSpPr>
          <p:cNvPr name="Freeform 16" id="16"/>
          <p:cNvSpPr/>
          <p:nvPr/>
        </p:nvSpPr>
        <p:spPr>
          <a:xfrm flipH="false" flipV="false" rot="0">
            <a:off x="9460042" y="2480117"/>
            <a:ext cx="6754956" cy="2663383"/>
          </a:xfrm>
          <a:custGeom>
            <a:avLst/>
            <a:gdLst/>
            <a:ahLst/>
            <a:cxnLst/>
            <a:rect r="r" b="b" t="t" l="l"/>
            <a:pathLst>
              <a:path h="2663383" w="6754956">
                <a:moveTo>
                  <a:pt x="0" y="0"/>
                </a:moveTo>
                <a:lnTo>
                  <a:pt x="6754956" y="0"/>
                </a:lnTo>
                <a:lnTo>
                  <a:pt x="6754956" y="2663383"/>
                </a:lnTo>
                <a:lnTo>
                  <a:pt x="0" y="2663383"/>
                </a:lnTo>
                <a:lnTo>
                  <a:pt x="0" y="0"/>
                </a:lnTo>
                <a:close/>
              </a:path>
            </a:pathLst>
          </a:custGeom>
          <a:blipFill>
            <a:blip r:embed="rId4"/>
            <a:stretch>
              <a:fillRect l="0" t="0" r="0" b="0"/>
            </a:stretch>
          </a:blipFill>
        </p:spPr>
      </p:sp>
      <p:sp>
        <p:nvSpPr>
          <p:cNvPr name="Freeform 17" id="17"/>
          <p:cNvSpPr/>
          <p:nvPr/>
        </p:nvSpPr>
        <p:spPr>
          <a:xfrm flipH="false" flipV="false" rot="0">
            <a:off x="113484" y="6541478"/>
            <a:ext cx="9429263" cy="1603101"/>
          </a:xfrm>
          <a:custGeom>
            <a:avLst/>
            <a:gdLst/>
            <a:ahLst/>
            <a:cxnLst/>
            <a:rect r="r" b="b" t="t" l="l"/>
            <a:pathLst>
              <a:path h="1603101" w="9429263">
                <a:moveTo>
                  <a:pt x="0" y="0"/>
                </a:moveTo>
                <a:lnTo>
                  <a:pt x="9429263" y="0"/>
                </a:lnTo>
                <a:lnTo>
                  <a:pt x="9429263" y="1603101"/>
                </a:lnTo>
                <a:lnTo>
                  <a:pt x="0" y="1603101"/>
                </a:lnTo>
                <a:lnTo>
                  <a:pt x="0" y="0"/>
                </a:lnTo>
                <a:close/>
              </a:path>
            </a:pathLst>
          </a:custGeom>
          <a:blipFill>
            <a:blip r:embed="rId5"/>
            <a:stretch>
              <a:fillRect l="0" t="0" r="0" b="0"/>
            </a:stretch>
          </a:blipFill>
        </p:spPr>
      </p:sp>
      <p:sp>
        <p:nvSpPr>
          <p:cNvPr name="Freeform 18" id="18"/>
          <p:cNvSpPr/>
          <p:nvPr/>
        </p:nvSpPr>
        <p:spPr>
          <a:xfrm flipH="false" flipV="false" rot="0">
            <a:off x="10133297" y="5818196"/>
            <a:ext cx="6530787" cy="2063975"/>
          </a:xfrm>
          <a:custGeom>
            <a:avLst/>
            <a:gdLst/>
            <a:ahLst/>
            <a:cxnLst/>
            <a:rect r="r" b="b" t="t" l="l"/>
            <a:pathLst>
              <a:path h="2063975" w="6530787">
                <a:moveTo>
                  <a:pt x="0" y="0"/>
                </a:moveTo>
                <a:lnTo>
                  <a:pt x="6530787" y="0"/>
                </a:lnTo>
                <a:lnTo>
                  <a:pt x="6530787" y="2063975"/>
                </a:lnTo>
                <a:lnTo>
                  <a:pt x="0" y="2063975"/>
                </a:lnTo>
                <a:lnTo>
                  <a:pt x="0" y="0"/>
                </a:lnTo>
                <a:close/>
              </a:path>
            </a:pathLst>
          </a:custGeom>
          <a:blipFill>
            <a:blip r:embed="rId6"/>
            <a:stretch>
              <a:fillRect l="0" t="0" r="0" b="0"/>
            </a:stretch>
          </a:blipFill>
        </p:spPr>
      </p:sp>
      <p:sp>
        <p:nvSpPr>
          <p:cNvPr name="TextBox 19" id="19"/>
          <p:cNvSpPr txBox="true"/>
          <p:nvPr/>
        </p:nvSpPr>
        <p:spPr>
          <a:xfrm rot="0">
            <a:off x="839945" y="552744"/>
            <a:ext cx="11794664"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DATA 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08906"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17726D"/>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400866" y="0"/>
            <a:ext cx="863406" cy="1914819"/>
            <a:chOff x="0" y="0"/>
            <a:chExt cx="227399" cy="504314"/>
          </a:xfrm>
        </p:grpSpPr>
        <p:sp>
          <p:nvSpPr>
            <p:cNvPr name="Freeform 6" id="6"/>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7" id="7"/>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61650" y="8036778"/>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0" y="10094695"/>
            <a:ext cx="18264272" cy="192305"/>
            <a:chOff x="0" y="0"/>
            <a:chExt cx="4810343" cy="50648"/>
          </a:xfrm>
        </p:grpSpPr>
        <p:sp>
          <p:nvSpPr>
            <p:cNvPr name="Freeform 12" id="12"/>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3" id="13"/>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Freeform 14" id="14"/>
          <p:cNvSpPr/>
          <p:nvPr/>
        </p:nvSpPr>
        <p:spPr>
          <a:xfrm flipH="false" flipV="false" rot="0">
            <a:off x="6473703" y="551362"/>
            <a:ext cx="527149" cy="812095"/>
          </a:xfrm>
          <a:custGeom>
            <a:avLst/>
            <a:gdLst/>
            <a:ahLst/>
            <a:cxnLst/>
            <a:rect r="r" b="b" t="t" l="l"/>
            <a:pathLst>
              <a:path h="812095" w="527149">
                <a:moveTo>
                  <a:pt x="0" y="0"/>
                </a:moveTo>
                <a:lnTo>
                  <a:pt x="527149" y="0"/>
                </a:lnTo>
                <a:lnTo>
                  <a:pt x="527149" y="812095"/>
                </a:lnTo>
                <a:lnTo>
                  <a:pt x="0" y="812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13484" y="9253287"/>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4"/>
            <a:stretch>
              <a:fillRect l="0" t="0" r="0" b="0"/>
            </a:stretch>
          </a:blipFill>
        </p:spPr>
      </p:sp>
      <p:sp>
        <p:nvSpPr>
          <p:cNvPr name="TextBox 16" id="16"/>
          <p:cNvSpPr txBox="true"/>
          <p:nvPr/>
        </p:nvSpPr>
        <p:spPr>
          <a:xfrm rot="0">
            <a:off x="839945" y="552744"/>
            <a:ext cx="11794664"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QUESTIONS</a:t>
            </a:r>
          </a:p>
        </p:txBody>
      </p:sp>
      <p:sp>
        <p:nvSpPr>
          <p:cNvPr name="TextBox 17" id="17"/>
          <p:cNvSpPr txBox="true"/>
          <p:nvPr/>
        </p:nvSpPr>
        <p:spPr>
          <a:xfrm rot="0">
            <a:off x="863673" y="1268207"/>
            <a:ext cx="17424327" cy="4192221"/>
          </a:xfrm>
          <a:prstGeom prst="rect">
            <a:avLst/>
          </a:prstGeom>
        </p:spPr>
        <p:txBody>
          <a:bodyPr anchor="t" rtlCol="false" tIns="0" lIns="0" bIns="0" rIns="0">
            <a:spAutoFit/>
          </a:bodyPr>
          <a:lstStyle/>
          <a:p>
            <a:pPr algn="just">
              <a:lnSpc>
                <a:spcPts val="4197"/>
              </a:lnSpc>
            </a:pPr>
          </a:p>
          <a:p>
            <a:pPr algn="just">
              <a:lnSpc>
                <a:spcPts val="4197"/>
              </a:lnSpc>
            </a:pPr>
            <a:r>
              <a:rPr lang="en-US" sz="2708">
                <a:solidFill>
                  <a:srgbClr val="000000"/>
                </a:solidFill>
                <a:latin typeface="Open Sans"/>
                <a:ea typeface="Open Sans"/>
                <a:cs typeface="Open Sans"/>
                <a:sym typeface="Open Sans"/>
              </a:rPr>
              <a:t>1-What is the most useful insight in data ?</a:t>
            </a:r>
          </a:p>
          <a:p>
            <a:pPr algn="just">
              <a:lnSpc>
                <a:spcPts val="4197"/>
              </a:lnSpc>
            </a:pPr>
            <a:r>
              <a:rPr lang="en-US" sz="2708">
                <a:solidFill>
                  <a:srgbClr val="000000"/>
                </a:solidFill>
                <a:latin typeface="Open Sans"/>
                <a:ea typeface="Open Sans"/>
                <a:cs typeface="Open Sans"/>
                <a:sym typeface="Open Sans"/>
              </a:rPr>
              <a:t>2-Is the data revolving around specific something ? </a:t>
            </a:r>
          </a:p>
          <a:p>
            <a:pPr algn="just">
              <a:lnSpc>
                <a:spcPts val="4197"/>
              </a:lnSpc>
            </a:pPr>
            <a:r>
              <a:rPr lang="en-US" sz="2708">
                <a:solidFill>
                  <a:srgbClr val="000000"/>
                </a:solidFill>
                <a:latin typeface="Open Sans"/>
                <a:ea typeface="Open Sans"/>
                <a:cs typeface="Open Sans"/>
                <a:sym typeface="Open Sans"/>
              </a:rPr>
              <a:t>3. What is the number of people in the mental health status categories?</a:t>
            </a:r>
          </a:p>
          <a:p>
            <a:pPr algn="just">
              <a:lnSpc>
                <a:spcPts val="4197"/>
              </a:lnSpc>
            </a:pPr>
            <a:r>
              <a:rPr lang="en-US" sz="2708">
                <a:solidFill>
                  <a:srgbClr val="000000"/>
                </a:solidFill>
                <a:latin typeface="Open Sans"/>
                <a:ea typeface="Open Sans"/>
                <a:cs typeface="Open Sans"/>
                <a:sym typeface="Open Sans"/>
              </a:rPr>
              <a:t>4. What is the number of each age interval in mental health status categories?</a:t>
            </a:r>
          </a:p>
          <a:p>
            <a:pPr algn="just">
              <a:lnSpc>
                <a:spcPts val="4197"/>
              </a:lnSpc>
            </a:pPr>
            <a:r>
              <a:rPr lang="en-US" sz="2708">
                <a:solidFill>
                  <a:srgbClr val="000000"/>
                </a:solidFill>
                <a:latin typeface="Open Sans"/>
                <a:ea typeface="Open Sans"/>
                <a:cs typeface="Open Sans"/>
                <a:sym typeface="Open Sans"/>
              </a:rPr>
              <a:t>5. How do stress levels impact mental health status? </a:t>
            </a:r>
          </a:p>
          <a:p>
            <a:pPr algn="just">
              <a:lnSpc>
                <a:spcPts val="4197"/>
              </a:lnSpc>
            </a:pPr>
            <a:r>
              <a:rPr lang="en-US" sz="2708">
                <a:solidFill>
                  <a:srgbClr val="000000"/>
                </a:solidFill>
                <a:latin typeface="Open Sans"/>
                <a:ea typeface="Open Sans"/>
                <a:cs typeface="Open Sans"/>
                <a:sym typeface="Open Sans"/>
              </a:rPr>
              <a:t>6. How does the work environment impact mental health status?</a:t>
            </a:r>
          </a:p>
          <a:p>
            <a:pPr algn="just" marL="0" indent="0" lvl="0">
              <a:lnSpc>
                <a:spcPts val="4352"/>
              </a:lnSpc>
            </a:pPr>
          </a:p>
        </p:txBody>
      </p:sp>
      <p:sp>
        <p:nvSpPr>
          <p:cNvPr name="TextBox 18" id="18"/>
          <p:cNvSpPr txBox="true"/>
          <p:nvPr/>
        </p:nvSpPr>
        <p:spPr>
          <a:xfrm rot="0">
            <a:off x="839945" y="5371344"/>
            <a:ext cx="11794664"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DATA VISUALIZATION</a:t>
            </a:r>
          </a:p>
        </p:txBody>
      </p:sp>
      <p:sp>
        <p:nvSpPr>
          <p:cNvPr name="TextBox 19" id="19"/>
          <p:cNvSpPr txBox="true"/>
          <p:nvPr/>
        </p:nvSpPr>
        <p:spPr>
          <a:xfrm rot="0">
            <a:off x="839945" y="6021667"/>
            <a:ext cx="17424327" cy="2079830"/>
          </a:xfrm>
          <a:prstGeom prst="rect">
            <a:avLst/>
          </a:prstGeom>
        </p:spPr>
        <p:txBody>
          <a:bodyPr anchor="t" rtlCol="false" tIns="0" lIns="0" bIns="0" rIns="0">
            <a:spAutoFit/>
          </a:bodyPr>
          <a:lstStyle/>
          <a:p>
            <a:pPr algn="just">
              <a:lnSpc>
                <a:spcPts val="4197"/>
              </a:lnSpc>
            </a:pPr>
          </a:p>
          <a:p>
            <a:pPr algn="just">
              <a:lnSpc>
                <a:spcPts val="4197"/>
              </a:lnSpc>
            </a:pPr>
            <a:r>
              <a:rPr lang="en-US" sz="2708">
                <a:solidFill>
                  <a:srgbClr val="000000"/>
                </a:solidFill>
                <a:latin typeface="Open Sans"/>
                <a:ea typeface="Open Sans"/>
                <a:cs typeface="Open Sans"/>
                <a:sym typeface="Open Sans"/>
              </a:rPr>
              <a:t>Tableau was used to create interactive dashboards to display key findings.</a:t>
            </a:r>
          </a:p>
          <a:p>
            <a:pPr algn="just">
              <a:lnSpc>
                <a:spcPts val="4197"/>
              </a:lnSpc>
            </a:pPr>
            <a:r>
              <a:rPr lang="en-US" sz="2708">
                <a:solidFill>
                  <a:srgbClr val="000000"/>
                </a:solidFill>
                <a:latin typeface="Open Sans"/>
                <a:ea typeface="Open Sans"/>
                <a:cs typeface="Open Sans"/>
                <a:sym typeface="Open Sans"/>
              </a:rPr>
              <a:t>Panel 1: The impact of stress and the work environment on mental health.</a:t>
            </a:r>
          </a:p>
          <a:p>
            <a:pPr algn="just" marL="0" indent="0" lvl="0">
              <a:lnSpc>
                <a:spcPts val="4197"/>
              </a:lnSpc>
            </a:pPr>
            <a:r>
              <a:rPr lang="en-US" sz="2708">
                <a:solidFill>
                  <a:srgbClr val="000000"/>
                </a:solidFill>
                <a:latin typeface="Open Sans"/>
                <a:ea typeface="Open Sans"/>
                <a:cs typeface="Open Sans"/>
                <a:sym typeface="Open Sans"/>
              </a:rPr>
              <a:t>Panel 2: The relationship between the number of hours of sleep, stress, and mental health.</a:t>
            </a:r>
          </a:p>
        </p:txBody>
      </p:sp>
      <p:sp>
        <p:nvSpPr>
          <p:cNvPr name="TextBox 20" id="20"/>
          <p:cNvSpPr txBox="true"/>
          <p:nvPr/>
        </p:nvSpPr>
        <p:spPr>
          <a:xfrm rot="0">
            <a:off x="13609620" y="8711097"/>
            <a:ext cx="2725663" cy="672465"/>
          </a:xfrm>
          <a:prstGeom prst="rect">
            <a:avLst/>
          </a:prstGeom>
        </p:spPr>
        <p:txBody>
          <a:bodyPr anchor="t" rtlCol="false" tIns="0" lIns="0" bIns="0" rIns="0">
            <a:spAutoFit/>
          </a:bodyPr>
          <a:lstStyle/>
          <a:p>
            <a:pPr algn="just">
              <a:lnSpc>
                <a:spcPts val="2789"/>
              </a:lnSpc>
            </a:pPr>
            <a:r>
              <a:rPr lang="en-US" sz="1799" b="true">
                <a:solidFill>
                  <a:srgbClr val="000000"/>
                </a:solidFill>
                <a:latin typeface="Open Sans Bold"/>
                <a:ea typeface="Open Sans Bold"/>
                <a:cs typeface="Open Sans Bold"/>
                <a:sym typeface="Open Sans Bold"/>
              </a:rPr>
              <a:t>Link To The dashboard :</a:t>
            </a:r>
          </a:p>
          <a:p>
            <a:pPr algn="just" marL="0" indent="0" lvl="0">
              <a:lnSpc>
                <a:spcPts val="2789"/>
              </a:lnSpc>
            </a:pPr>
          </a:p>
        </p:txBody>
      </p:sp>
      <p:sp>
        <p:nvSpPr>
          <p:cNvPr name="TextBox 21" id="21"/>
          <p:cNvSpPr txBox="true"/>
          <p:nvPr/>
        </p:nvSpPr>
        <p:spPr>
          <a:xfrm rot="0">
            <a:off x="13609620" y="9074467"/>
            <a:ext cx="2868747" cy="320040"/>
          </a:xfrm>
          <a:prstGeom prst="rect">
            <a:avLst/>
          </a:prstGeom>
        </p:spPr>
        <p:txBody>
          <a:bodyPr anchor="t" rtlCol="false" tIns="0" lIns="0" bIns="0" rIns="0">
            <a:spAutoFit/>
          </a:bodyPr>
          <a:lstStyle/>
          <a:p>
            <a:pPr algn="just" marL="0" indent="0" lvl="0">
              <a:lnSpc>
                <a:spcPts val="2789"/>
              </a:lnSpc>
            </a:pPr>
            <a:r>
              <a:rPr lang="en-US" sz="1799" u="sng">
                <a:solidFill>
                  <a:srgbClr val="000000"/>
                </a:solidFill>
                <a:latin typeface="Open Sans"/>
                <a:ea typeface="Open Sans"/>
                <a:cs typeface="Open Sans"/>
                <a:sym typeface="Open Sans"/>
                <a:hlinkClick r:id="rId5" tooltip="https://public.tableau.com/app/profile/ahmed.swilam7451/viz/Book9_17297257806890/-MentalStatusAndStress-Story"/>
              </a:rPr>
              <a:t>www.reallygreatsite.com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28397" y="124827"/>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17726D"/>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400866" y="0"/>
            <a:ext cx="863406" cy="1914819"/>
            <a:chOff x="0" y="0"/>
            <a:chExt cx="227399" cy="504314"/>
          </a:xfrm>
        </p:grpSpPr>
        <p:sp>
          <p:nvSpPr>
            <p:cNvPr name="Freeform 6" id="6"/>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7" id="7"/>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61650" y="8036778"/>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0" y="10094695"/>
            <a:ext cx="18264272" cy="192305"/>
            <a:chOff x="0" y="0"/>
            <a:chExt cx="4810343" cy="50648"/>
          </a:xfrm>
        </p:grpSpPr>
        <p:sp>
          <p:nvSpPr>
            <p:cNvPr name="Freeform 12" id="12"/>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3" id="13"/>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Freeform 14" id="14"/>
          <p:cNvSpPr/>
          <p:nvPr/>
        </p:nvSpPr>
        <p:spPr>
          <a:xfrm flipH="false" flipV="false" rot="0">
            <a:off x="113484" y="9253287"/>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15" id="15"/>
          <p:cNvSpPr/>
          <p:nvPr/>
        </p:nvSpPr>
        <p:spPr>
          <a:xfrm flipH="false" flipV="false" rot="0">
            <a:off x="16339816" y="124827"/>
            <a:ext cx="527149" cy="812095"/>
          </a:xfrm>
          <a:custGeom>
            <a:avLst/>
            <a:gdLst/>
            <a:ahLst/>
            <a:cxnLst/>
            <a:rect r="r" b="b" t="t" l="l"/>
            <a:pathLst>
              <a:path h="812095" w="527149">
                <a:moveTo>
                  <a:pt x="0" y="0"/>
                </a:moveTo>
                <a:lnTo>
                  <a:pt x="527149" y="0"/>
                </a:lnTo>
                <a:lnTo>
                  <a:pt x="527149" y="812095"/>
                </a:lnTo>
                <a:lnTo>
                  <a:pt x="0" y="8120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30903" y="1341403"/>
            <a:ext cx="16997494" cy="7916897"/>
          </a:xfrm>
          <a:custGeom>
            <a:avLst/>
            <a:gdLst/>
            <a:ahLst/>
            <a:cxnLst/>
            <a:rect r="r" b="b" t="t" l="l"/>
            <a:pathLst>
              <a:path h="7916897" w="16997494">
                <a:moveTo>
                  <a:pt x="0" y="0"/>
                </a:moveTo>
                <a:lnTo>
                  <a:pt x="16997494" y="0"/>
                </a:lnTo>
                <a:lnTo>
                  <a:pt x="16997494" y="7916897"/>
                </a:lnTo>
                <a:lnTo>
                  <a:pt x="0" y="7916897"/>
                </a:lnTo>
                <a:lnTo>
                  <a:pt x="0" y="0"/>
                </a:lnTo>
                <a:close/>
              </a:path>
            </a:pathLst>
          </a:custGeom>
          <a:blipFill>
            <a:blip r:embed="rId5"/>
            <a:stretch>
              <a:fillRect l="-6852" t="-17298" r="-5099" b="-17715"/>
            </a:stretch>
          </a:blipFill>
        </p:spPr>
      </p:sp>
      <p:sp>
        <p:nvSpPr>
          <p:cNvPr name="TextBox 17" id="17"/>
          <p:cNvSpPr txBox="true"/>
          <p:nvPr/>
        </p:nvSpPr>
        <p:spPr>
          <a:xfrm rot="0">
            <a:off x="467411" y="435927"/>
            <a:ext cx="16660987" cy="1090296"/>
          </a:xfrm>
          <a:prstGeom prst="rect">
            <a:avLst/>
          </a:prstGeom>
        </p:spPr>
        <p:txBody>
          <a:bodyPr anchor="t" rtlCol="false" tIns="0" lIns="0" bIns="0" rIns="0">
            <a:spAutoFit/>
          </a:bodyPr>
          <a:lstStyle/>
          <a:p>
            <a:pPr algn="just">
              <a:lnSpc>
                <a:spcPts val="4494"/>
              </a:lnSpc>
            </a:pPr>
            <a:r>
              <a:rPr lang="en-US" sz="2899">
                <a:solidFill>
                  <a:srgbClr val="000000"/>
                </a:solidFill>
                <a:latin typeface="Open Sans"/>
                <a:ea typeface="Open Sans"/>
                <a:cs typeface="Open Sans"/>
                <a:sym typeface="Open Sans"/>
              </a:rPr>
              <a:t>What is the number of people in mental health status categories ?</a:t>
            </a:r>
          </a:p>
          <a:p>
            <a:pPr algn="just" marL="0" indent="0" lvl="0">
              <a:lnSpc>
                <a:spcPts val="4494"/>
              </a:lnSpc>
            </a:pPr>
            <a:r>
              <a:rPr lang="en-US" sz="2899">
                <a:solidFill>
                  <a:srgbClr val="000000"/>
                </a:solidFill>
                <a:latin typeface="Open Sans"/>
                <a:ea typeface="Open Sans"/>
                <a:cs typeface="Open Sans"/>
                <a:sym typeface="Open Sans"/>
              </a:rPr>
              <a:t>What is the number of each age interval people according to mental health status categories?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5014166" cy="10287000"/>
            <a:chOff x="0" y="0"/>
            <a:chExt cx="1320603" cy="2709333"/>
          </a:xfrm>
        </p:grpSpPr>
        <p:sp>
          <p:nvSpPr>
            <p:cNvPr name="Freeform 3" id="3"/>
            <p:cNvSpPr/>
            <p:nvPr/>
          </p:nvSpPr>
          <p:spPr>
            <a:xfrm flipH="false" flipV="false" rot="0">
              <a:off x="0" y="0"/>
              <a:ext cx="1320603" cy="2709333"/>
            </a:xfrm>
            <a:custGeom>
              <a:avLst/>
              <a:gdLst/>
              <a:ahLst/>
              <a:cxnLst/>
              <a:rect r="r" b="b" t="t" l="l"/>
              <a:pathLst>
                <a:path h="2709333" w="1320603">
                  <a:moveTo>
                    <a:pt x="0" y="0"/>
                  </a:moveTo>
                  <a:lnTo>
                    <a:pt x="1320603" y="0"/>
                  </a:lnTo>
                  <a:lnTo>
                    <a:pt x="1320603" y="2709333"/>
                  </a:lnTo>
                  <a:lnTo>
                    <a:pt x="0" y="2709333"/>
                  </a:lnTo>
                  <a:close/>
                </a:path>
              </a:pathLst>
            </a:custGeom>
            <a:solidFill>
              <a:srgbClr val="F6F6F6"/>
            </a:solidFill>
          </p:spPr>
        </p:sp>
        <p:sp>
          <p:nvSpPr>
            <p:cNvPr name="TextBox 4" id="4"/>
            <p:cNvSpPr txBox="true"/>
            <p:nvPr/>
          </p:nvSpPr>
          <p:spPr>
            <a:xfrm>
              <a:off x="0" y="-47625"/>
              <a:ext cx="132060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61650" y="803677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113484" y="9445592"/>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9" id="9"/>
          <p:cNvSpPr/>
          <p:nvPr/>
        </p:nvSpPr>
        <p:spPr>
          <a:xfrm flipH="false" flipV="false" rot="0">
            <a:off x="16511504" y="216605"/>
            <a:ext cx="527149" cy="812095"/>
          </a:xfrm>
          <a:custGeom>
            <a:avLst/>
            <a:gdLst/>
            <a:ahLst/>
            <a:cxnLst/>
            <a:rect r="r" b="b" t="t" l="l"/>
            <a:pathLst>
              <a:path h="812095" w="527149">
                <a:moveTo>
                  <a:pt x="0" y="0"/>
                </a:moveTo>
                <a:lnTo>
                  <a:pt x="527149" y="0"/>
                </a:lnTo>
                <a:lnTo>
                  <a:pt x="527149" y="812095"/>
                </a:lnTo>
                <a:lnTo>
                  <a:pt x="0" y="8120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3484" y="1418411"/>
            <a:ext cx="17145816" cy="7450179"/>
          </a:xfrm>
          <a:custGeom>
            <a:avLst/>
            <a:gdLst/>
            <a:ahLst/>
            <a:cxnLst/>
            <a:rect r="r" b="b" t="t" l="l"/>
            <a:pathLst>
              <a:path h="7450179" w="17145816">
                <a:moveTo>
                  <a:pt x="0" y="0"/>
                </a:moveTo>
                <a:lnTo>
                  <a:pt x="17145816" y="0"/>
                </a:lnTo>
                <a:lnTo>
                  <a:pt x="17145816" y="7450178"/>
                </a:lnTo>
                <a:lnTo>
                  <a:pt x="0" y="7450178"/>
                </a:lnTo>
                <a:lnTo>
                  <a:pt x="0" y="0"/>
                </a:lnTo>
                <a:close/>
              </a:path>
            </a:pathLst>
          </a:custGeom>
          <a:blipFill>
            <a:blip r:embed="rId5"/>
            <a:stretch>
              <a:fillRect l="-5350" t="-22246" r="-3798" b="-18853"/>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76202" y="-341279"/>
            <a:ext cx="10569694" cy="10287000"/>
            <a:chOff x="0" y="0"/>
            <a:chExt cx="2783788" cy="2709333"/>
          </a:xfrm>
        </p:grpSpPr>
        <p:sp>
          <p:nvSpPr>
            <p:cNvPr name="Freeform 3" id="3"/>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F6F6F6"/>
            </a:solidFill>
          </p:spPr>
        </p:sp>
        <p:sp>
          <p:nvSpPr>
            <p:cNvPr name="TextBox 4" id="4"/>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0" y="9445592"/>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6" id="6"/>
          <p:cNvSpPr/>
          <p:nvPr/>
        </p:nvSpPr>
        <p:spPr>
          <a:xfrm flipH="false" flipV="false" rot="0">
            <a:off x="1267672" y="2360232"/>
            <a:ext cx="15752655" cy="7355943"/>
          </a:xfrm>
          <a:custGeom>
            <a:avLst/>
            <a:gdLst/>
            <a:ahLst/>
            <a:cxnLst/>
            <a:rect r="r" b="b" t="t" l="l"/>
            <a:pathLst>
              <a:path h="7355943" w="15752655">
                <a:moveTo>
                  <a:pt x="0" y="0"/>
                </a:moveTo>
                <a:lnTo>
                  <a:pt x="15752656" y="0"/>
                </a:lnTo>
                <a:lnTo>
                  <a:pt x="15752656" y="7355942"/>
                </a:lnTo>
                <a:lnTo>
                  <a:pt x="0" y="7355942"/>
                </a:lnTo>
                <a:lnTo>
                  <a:pt x="0" y="0"/>
                </a:lnTo>
                <a:close/>
              </a:path>
            </a:pathLst>
          </a:custGeom>
          <a:blipFill>
            <a:blip r:embed="rId3"/>
            <a:stretch>
              <a:fillRect l="0" t="-943" r="0" b="-943"/>
            </a:stretch>
          </a:blipFill>
        </p:spPr>
      </p:sp>
      <p:sp>
        <p:nvSpPr>
          <p:cNvPr name="Freeform 7" id="7"/>
          <p:cNvSpPr/>
          <p:nvPr/>
        </p:nvSpPr>
        <p:spPr>
          <a:xfrm flipH="false" flipV="false" rot="0">
            <a:off x="16995725" y="216605"/>
            <a:ext cx="527149" cy="812095"/>
          </a:xfrm>
          <a:custGeom>
            <a:avLst/>
            <a:gdLst/>
            <a:ahLst/>
            <a:cxnLst/>
            <a:rect r="r" b="b" t="t" l="l"/>
            <a:pathLst>
              <a:path h="812095" w="527149">
                <a:moveTo>
                  <a:pt x="0" y="0"/>
                </a:moveTo>
                <a:lnTo>
                  <a:pt x="527150" y="0"/>
                </a:lnTo>
                <a:lnTo>
                  <a:pt x="527150" y="812095"/>
                </a:lnTo>
                <a:lnTo>
                  <a:pt x="0" y="812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49319" y="262200"/>
            <a:ext cx="16660987" cy="1917700"/>
          </a:xfrm>
          <a:prstGeom prst="rect">
            <a:avLst/>
          </a:prstGeom>
        </p:spPr>
        <p:txBody>
          <a:bodyPr anchor="t" rtlCol="false" tIns="0" lIns="0" bIns="0" rIns="0">
            <a:spAutoFit/>
          </a:bodyPr>
          <a:lstStyle/>
          <a:p>
            <a:pPr algn="just">
              <a:lnSpc>
                <a:spcPts val="3874"/>
              </a:lnSpc>
            </a:pPr>
            <a:r>
              <a:rPr lang="en-US" sz="2499">
                <a:solidFill>
                  <a:srgbClr val="000000"/>
                </a:solidFill>
                <a:latin typeface="Open Sans"/>
                <a:ea typeface="Open Sans"/>
                <a:cs typeface="Open Sans"/>
                <a:sym typeface="Open Sans"/>
              </a:rPr>
              <a:t>Which things impact on mental health status?</a:t>
            </a:r>
          </a:p>
          <a:p>
            <a:pPr algn="just">
              <a:lnSpc>
                <a:spcPts val="3874"/>
              </a:lnSpc>
            </a:pPr>
            <a:r>
              <a:rPr lang="en-US" sz="2499">
                <a:solidFill>
                  <a:srgbClr val="000000"/>
                </a:solidFill>
                <a:latin typeface="Open Sans"/>
                <a:ea typeface="Open Sans"/>
                <a:cs typeface="Open Sans"/>
                <a:sym typeface="Open Sans"/>
              </a:rPr>
              <a:t>How stress levels impact on mental health status?</a:t>
            </a:r>
          </a:p>
          <a:p>
            <a:pPr algn="just">
              <a:lnSpc>
                <a:spcPts val="3874"/>
              </a:lnSpc>
            </a:pPr>
            <a:r>
              <a:rPr lang="en-US" sz="2499">
                <a:solidFill>
                  <a:srgbClr val="000000"/>
                </a:solidFill>
                <a:latin typeface="Open Sans"/>
                <a:ea typeface="Open Sans"/>
                <a:cs typeface="Open Sans"/>
                <a:sym typeface="Open Sans"/>
              </a:rPr>
              <a:t>How work environment impact on mental health status?</a:t>
            </a:r>
          </a:p>
          <a:p>
            <a:pPr algn="just" marL="0" indent="0" lvl="0">
              <a:lnSpc>
                <a:spcPts val="3874"/>
              </a:lnSpc>
            </a:pPr>
            <a:r>
              <a:rPr lang="en-US" sz="2499">
                <a:solidFill>
                  <a:srgbClr val="000000"/>
                </a:solidFill>
                <a:latin typeface="Open Sans"/>
                <a:ea typeface="Open Sans"/>
                <a:cs typeface="Open Sans"/>
                <a:sym typeface="Open Sans"/>
              </a:rPr>
              <a:t>Is support can resolve the problem in relationship between Stress, Work impact on mental health status?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76202" y="-341279"/>
            <a:ext cx="10569694" cy="10287000"/>
            <a:chOff x="0" y="0"/>
            <a:chExt cx="2783788" cy="2709333"/>
          </a:xfrm>
        </p:grpSpPr>
        <p:sp>
          <p:nvSpPr>
            <p:cNvPr name="Freeform 3" id="3"/>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F6F6F6"/>
            </a:solidFill>
          </p:spPr>
        </p:sp>
        <p:sp>
          <p:nvSpPr>
            <p:cNvPr name="TextBox 4" id="4"/>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0" y="9445592"/>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6" id="6"/>
          <p:cNvSpPr/>
          <p:nvPr/>
        </p:nvSpPr>
        <p:spPr>
          <a:xfrm flipH="false" flipV="false" rot="0">
            <a:off x="194340" y="227490"/>
            <a:ext cx="17606795" cy="8445760"/>
          </a:xfrm>
          <a:custGeom>
            <a:avLst/>
            <a:gdLst/>
            <a:ahLst/>
            <a:cxnLst/>
            <a:rect r="r" b="b" t="t" l="l"/>
            <a:pathLst>
              <a:path h="8445760" w="17606795">
                <a:moveTo>
                  <a:pt x="0" y="0"/>
                </a:moveTo>
                <a:lnTo>
                  <a:pt x="17606795" y="0"/>
                </a:lnTo>
                <a:lnTo>
                  <a:pt x="17606795" y="8445760"/>
                </a:lnTo>
                <a:lnTo>
                  <a:pt x="0" y="8445760"/>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5014166" cy="10287000"/>
            <a:chOff x="0" y="0"/>
            <a:chExt cx="1320603" cy="2709333"/>
          </a:xfrm>
        </p:grpSpPr>
        <p:sp>
          <p:nvSpPr>
            <p:cNvPr name="Freeform 3" id="3"/>
            <p:cNvSpPr/>
            <p:nvPr/>
          </p:nvSpPr>
          <p:spPr>
            <a:xfrm flipH="false" flipV="false" rot="0">
              <a:off x="0" y="0"/>
              <a:ext cx="1320603" cy="2709333"/>
            </a:xfrm>
            <a:custGeom>
              <a:avLst/>
              <a:gdLst/>
              <a:ahLst/>
              <a:cxnLst/>
              <a:rect r="r" b="b" t="t" l="l"/>
              <a:pathLst>
                <a:path h="2709333" w="1320603">
                  <a:moveTo>
                    <a:pt x="0" y="0"/>
                  </a:moveTo>
                  <a:lnTo>
                    <a:pt x="1320603" y="0"/>
                  </a:lnTo>
                  <a:lnTo>
                    <a:pt x="1320603" y="2709333"/>
                  </a:lnTo>
                  <a:lnTo>
                    <a:pt x="0" y="2709333"/>
                  </a:lnTo>
                  <a:close/>
                </a:path>
              </a:pathLst>
            </a:custGeom>
            <a:solidFill>
              <a:srgbClr val="F6F6F6"/>
            </a:solidFill>
          </p:spPr>
        </p:sp>
        <p:sp>
          <p:nvSpPr>
            <p:cNvPr name="TextBox 4" id="4"/>
            <p:cNvSpPr txBox="true"/>
            <p:nvPr/>
          </p:nvSpPr>
          <p:spPr>
            <a:xfrm>
              <a:off x="0" y="-47625"/>
              <a:ext cx="132060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61650" y="803677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113484" y="9445592"/>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9" id="9"/>
          <p:cNvSpPr/>
          <p:nvPr/>
        </p:nvSpPr>
        <p:spPr>
          <a:xfrm flipH="false" flipV="false" rot="0">
            <a:off x="16511504" y="216605"/>
            <a:ext cx="527149" cy="812095"/>
          </a:xfrm>
          <a:custGeom>
            <a:avLst/>
            <a:gdLst/>
            <a:ahLst/>
            <a:cxnLst/>
            <a:rect r="r" b="b" t="t" l="l"/>
            <a:pathLst>
              <a:path h="812095" w="527149">
                <a:moveTo>
                  <a:pt x="0" y="0"/>
                </a:moveTo>
                <a:lnTo>
                  <a:pt x="527149" y="0"/>
                </a:lnTo>
                <a:lnTo>
                  <a:pt x="527149" y="812095"/>
                </a:lnTo>
                <a:lnTo>
                  <a:pt x="0" y="8120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71092" y="622653"/>
            <a:ext cx="16203986" cy="8005186"/>
          </a:xfrm>
          <a:custGeom>
            <a:avLst/>
            <a:gdLst/>
            <a:ahLst/>
            <a:cxnLst/>
            <a:rect r="r" b="b" t="t" l="l"/>
            <a:pathLst>
              <a:path h="8005186" w="16203986">
                <a:moveTo>
                  <a:pt x="0" y="0"/>
                </a:moveTo>
                <a:lnTo>
                  <a:pt x="16203986" y="0"/>
                </a:lnTo>
                <a:lnTo>
                  <a:pt x="16203986" y="8005186"/>
                </a:lnTo>
                <a:lnTo>
                  <a:pt x="0" y="8005186"/>
                </a:lnTo>
                <a:lnTo>
                  <a:pt x="0" y="0"/>
                </a:lnTo>
                <a:close/>
              </a:path>
            </a:pathLst>
          </a:custGeom>
          <a:blipFill>
            <a:blip r:embed="rId5"/>
            <a:stretch>
              <a:fillRect l="-6891" t="-16405" r="-6765" b="-12826"/>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31005" y="0"/>
            <a:ext cx="556995" cy="10287000"/>
            <a:chOff x="0" y="0"/>
            <a:chExt cx="146698" cy="2709333"/>
          </a:xfrm>
        </p:grpSpPr>
        <p:sp>
          <p:nvSpPr>
            <p:cNvPr name="Freeform 3" id="3"/>
            <p:cNvSpPr/>
            <p:nvPr/>
          </p:nvSpPr>
          <p:spPr>
            <a:xfrm flipH="false" flipV="false" rot="0">
              <a:off x="0" y="0"/>
              <a:ext cx="146698" cy="2709333"/>
            </a:xfrm>
            <a:custGeom>
              <a:avLst/>
              <a:gdLst/>
              <a:ahLst/>
              <a:cxnLst/>
              <a:rect r="r" b="b" t="t" l="l"/>
              <a:pathLst>
                <a:path h="2709333" w="146698">
                  <a:moveTo>
                    <a:pt x="0" y="0"/>
                  </a:moveTo>
                  <a:lnTo>
                    <a:pt x="146698" y="0"/>
                  </a:lnTo>
                  <a:lnTo>
                    <a:pt x="146698" y="2709333"/>
                  </a:lnTo>
                  <a:lnTo>
                    <a:pt x="0" y="2709333"/>
                  </a:lnTo>
                  <a:close/>
                </a:path>
              </a:pathLst>
            </a:custGeom>
            <a:solidFill>
              <a:srgbClr val="17726D"/>
            </a:solidFill>
          </p:spPr>
        </p:sp>
        <p:sp>
          <p:nvSpPr>
            <p:cNvPr name="TextBox 4" id="4"/>
            <p:cNvSpPr txBox="true"/>
            <p:nvPr/>
          </p:nvSpPr>
          <p:spPr>
            <a:xfrm>
              <a:off x="0" y="-47625"/>
              <a:ext cx="146698"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844489" y="2681880"/>
            <a:ext cx="969409" cy="986123"/>
            <a:chOff x="0" y="0"/>
            <a:chExt cx="812800" cy="826814"/>
          </a:xfrm>
        </p:grpSpPr>
        <p:sp>
          <p:nvSpPr>
            <p:cNvPr name="Freeform 6" id="6"/>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7" id="7"/>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01</a:t>
              </a:r>
            </a:p>
          </p:txBody>
        </p:sp>
      </p:grpSp>
      <p:grpSp>
        <p:nvGrpSpPr>
          <p:cNvPr name="Group 8" id="8"/>
          <p:cNvGrpSpPr/>
          <p:nvPr/>
        </p:nvGrpSpPr>
        <p:grpSpPr>
          <a:xfrm rot="0">
            <a:off x="844489" y="6464814"/>
            <a:ext cx="969409" cy="986123"/>
            <a:chOff x="0" y="0"/>
            <a:chExt cx="812800" cy="826814"/>
          </a:xfrm>
        </p:grpSpPr>
        <p:sp>
          <p:nvSpPr>
            <p:cNvPr name="Freeform 9" id="9"/>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0" id="10"/>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04</a:t>
              </a:r>
            </a:p>
          </p:txBody>
        </p:sp>
      </p:grpSp>
      <p:grpSp>
        <p:nvGrpSpPr>
          <p:cNvPr name="Group 11" id="11"/>
          <p:cNvGrpSpPr/>
          <p:nvPr/>
        </p:nvGrpSpPr>
        <p:grpSpPr>
          <a:xfrm rot="0">
            <a:off x="844489" y="3940117"/>
            <a:ext cx="969409" cy="986123"/>
            <a:chOff x="0" y="0"/>
            <a:chExt cx="812800" cy="826814"/>
          </a:xfrm>
        </p:grpSpPr>
        <p:sp>
          <p:nvSpPr>
            <p:cNvPr name="Freeform 12" id="12"/>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3" id="13"/>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02</a:t>
              </a:r>
            </a:p>
          </p:txBody>
        </p:sp>
      </p:grpSp>
      <p:grpSp>
        <p:nvGrpSpPr>
          <p:cNvPr name="Group 14" id="14"/>
          <p:cNvGrpSpPr/>
          <p:nvPr/>
        </p:nvGrpSpPr>
        <p:grpSpPr>
          <a:xfrm rot="0">
            <a:off x="844489" y="7727162"/>
            <a:ext cx="969409" cy="986123"/>
            <a:chOff x="0" y="0"/>
            <a:chExt cx="812800" cy="826814"/>
          </a:xfrm>
        </p:grpSpPr>
        <p:sp>
          <p:nvSpPr>
            <p:cNvPr name="Freeform 15" id="15"/>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6" id="16"/>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05</a:t>
              </a:r>
            </a:p>
          </p:txBody>
        </p:sp>
      </p:grpSp>
      <p:grpSp>
        <p:nvGrpSpPr>
          <p:cNvPr name="Group 17" id="17"/>
          <p:cNvGrpSpPr/>
          <p:nvPr/>
        </p:nvGrpSpPr>
        <p:grpSpPr>
          <a:xfrm rot="0">
            <a:off x="844489" y="5202466"/>
            <a:ext cx="969409" cy="986123"/>
            <a:chOff x="0" y="0"/>
            <a:chExt cx="812800" cy="826814"/>
          </a:xfrm>
        </p:grpSpPr>
        <p:sp>
          <p:nvSpPr>
            <p:cNvPr name="Freeform 18" id="18"/>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9" id="19"/>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03</a:t>
              </a:r>
            </a:p>
          </p:txBody>
        </p:sp>
      </p:grpSp>
      <p:grpSp>
        <p:nvGrpSpPr>
          <p:cNvPr name="Group 20" id="20"/>
          <p:cNvGrpSpPr/>
          <p:nvPr/>
        </p:nvGrpSpPr>
        <p:grpSpPr>
          <a:xfrm rot="0">
            <a:off x="844489" y="8880173"/>
            <a:ext cx="969409" cy="986123"/>
            <a:chOff x="0" y="0"/>
            <a:chExt cx="812800" cy="826814"/>
          </a:xfrm>
        </p:grpSpPr>
        <p:sp>
          <p:nvSpPr>
            <p:cNvPr name="Freeform 21" id="21"/>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2" id="22"/>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06</a:t>
              </a:r>
            </a:p>
          </p:txBody>
        </p:sp>
      </p:grpSp>
      <p:sp>
        <p:nvSpPr>
          <p:cNvPr name="AutoShape 23" id="23"/>
          <p:cNvSpPr/>
          <p:nvPr/>
        </p:nvSpPr>
        <p:spPr>
          <a:xfrm>
            <a:off x="844489" y="2242672"/>
            <a:ext cx="6008511" cy="0"/>
          </a:xfrm>
          <a:prstGeom prst="line">
            <a:avLst/>
          </a:prstGeom>
          <a:ln cap="flat" w="76200">
            <a:solidFill>
              <a:srgbClr val="EAE4D2"/>
            </a:solidFill>
            <a:prstDash val="solid"/>
            <a:headEnd type="none" len="sm" w="sm"/>
            <a:tailEnd type="none" len="sm" w="sm"/>
          </a:ln>
        </p:spPr>
      </p:sp>
      <p:sp>
        <p:nvSpPr>
          <p:cNvPr name="Freeform 24" id="24"/>
          <p:cNvSpPr/>
          <p:nvPr/>
        </p:nvSpPr>
        <p:spPr>
          <a:xfrm flipH="false" flipV="false" rot="0">
            <a:off x="16801692" y="9445592"/>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25" id="25"/>
          <p:cNvSpPr/>
          <p:nvPr/>
        </p:nvSpPr>
        <p:spPr>
          <a:xfrm flipH="false" flipV="false" rot="0">
            <a:off x="5207726" y="721973"/>
            <a:ext cx="1198626" cy="1089660"/>
          </a:xfrm>
          <a:custGeom>
            <a:avLst/>
            <a:gdLst/>
            <a:ahLst/>
            <a:cxnLst/>
            <a:rect r="r" b="b" t="t" l="l"/>
            <a:pathLst>
              <a:path h="1089660" w="1198626">
                <a:moveTo>
                  <a:pt x="0" y="0"/>
                </a:moveTo>
                <a:lnTo>
                  <a:pt x="1198626" y="0"/>
                </a:lnTo>
                <a:lnTo>
                  <a:pt x="1198626" y="1089660"/>
                </a:lnTo>
                <a:lnTo>
                  <a:pt x="0" y="10896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6853000" y="3493770"/>
            <a:ext cx="809719" cy="1159754"/>
          </a:xfrm>
          <a:custGeom>
            <a:avLst/>
            <a:gdLst/>
            <a:ahLst/>
            <a:cxnLst/>
            <a:rect r="r" b="b" t="t" l="l"/>
            <a:pathLst>
              <a:path h="1159754" w="809719">
                <a:moveTo>
                  <a:pt x="0" y="0"/>
                </a:moveTo>
                <a:lnTo>
                  <a:pt x="809719" y="0"/>
                </a:lnTo>
                <a:lnTo>
                  <a:pt x="809719" y="1159754"/>
                </a:lnTo>
                <a:lnTo>
                  <a:pt x="0" y="11597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6989766" y="5419302"/>
            <a:ext cx="767235" cy="769287"/>
          </a:xfrm>
          <a:custGeom>
            <a:avLst/>
            <a:gdLst/>
            <a:ahLst/>
            <a:cxnLst/>
            <a:rect r="r" b="b" t="t" l="l"/>
            <a:pathLst>
              <a:path h="769287" w="767235">
                <a:moveTo>
                  <a:pt x="0" y="0"/>
                </a:moveTo>
                <a:lnTo>
                  <a:pt x="767235" y="0"/>
                </a:lnTo>
                <a:lnTo>
                  <a:pt x="767235" y="769287"/>
                </a:lnTo>
                <a:lnTo>
                  <a:pt x="0" y="7692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4540268" y="6426714"/>
            <a:ext cx="800504" cy="800504"/>
          </a:xfrm>
          <a:custGeom>
            <a:avLst/>
            <a:gdLst/>
            <a:ahLst/>
            <a:cxnLst/>
            <a:rect r="r" b="b" t="t" l="l"/>
            <a:pathLst>
              <a:path h="800504" w="800504">
                <a:moveTo>
                  <a:pt x="0" y="0"/>
                </a:moveTo>
                <a:lnTo>
                  <a:pt x="800504" y="0"/>
                </a:lnTo>
                <a:lnTo>
                  <a:pt x="800504" y="800503"/>
                </a:lnTo>
                <a:lnTo>
                  <a:pt x="0" y="8005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5102165" y="9008255"/>
            <a:ext cx="1206964" cy="958987"/>
          </a:xfrm>
          <a:custGeom>
            <a:avLst/>
            <a:gdLst/>
            <a:ahLst/>
            <a:cxnLst/>
            <a:rect r="r" b="b" t="t" l="l"/>
            <a:pathLst>
              <a:path h="958987" w="1206964">
                <a:moveTo>
                  <a:pt x="0" y="0"/>
                </a:moveTo>
                <a:lnTo>
                  <a:pt x="1206964" y="0"/>
                </a:lnTo>
                <a:lnTo>
                  <a:pt x="1206964" y="958987"/>
                </a:lnTo>
                <a:lnTo>
                  <a:pt x="0" y="9589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4405281" y="7617742"/>
            <a:ext cx="1070478" cy="879738"/>
          </a:xfrm>
          <a:custGeom>
            <a:avLst/>
            <a:gdLst/>
            <a:ahLst/>
            <a:cxnLst/>
            <a:rect r="r" b="b" t="t" l="l"/>
            <a:pathLst>
              <a:path h="879738" w="1070478">
                <a:moveTo>
                  <a:pt x="0" y="0"/>
                </a:moveTo>
                <a:lnTo>
                  <a:pt x="1070478" y="0"/>
                </a:lnTo>
                <a:lnTo>
                  <a:pt x="1070478" y="879739"/>
                </a:lnTo>
                <a:lnTo>
                  <a:pt x="0" y="87973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1" id="31"/>
          <p:cNvSpPr/>
          <p:nvPr/>
        </p:nvSpPr>
        <p:spPr>
          <a:xfrm flipH="false" flipV="false" rot="0">
            <a:off x="5340772" y="2820053"/>
            <a:ext cx="329818" cy="581904"/>
          </a:xfrm>
          <a:custGeom>
            <a:avLst/>
            <a:gdLst/>
            <a:ahLst/>
            <a:cxnLst/>
            <a:rect r="r" b="b" t="t" l="l"/>
            <a:pathLst>
              <a:path h="581904" w="329818">
                <a:moveTo>
                  <a:pt x="0" y="0"/>
                </a:moveTo>
                <a:lnTo>
                  <a:pt x="329818" y="0"/>
                </a:lnTo>
                <a:lnTo>
                  <a:pt x="329818" y="581904"/>
                </a:lnTo>
                <a:lnTo>
                  <a:pt x="0" y="5819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2" id="32"/>
          <p:cNvSpPr txBox="true"/>
          <p:nvPr/>
        </p:nvSpPr>
        <p:spPr>
          <a:xfrm rot="0">
            <a:off x="844489" y="817223"/>
            <a:ext cx="7158103" cy="994410"/>
          </a:xfrm>
          <a:prstGeom prst="rect">
            <a:avLst/>
          </a:prstGeom>
        </p:spPr>
        <p:txBody>
          <a:bodyPr anchor="t" rtlCol="false" tIns="0" lIns="0" bIns="0" rIns="0">
            <a:spAutoFit/>
          </a:bodyPr>
          <a:lstStyle/>
          <a:p>
            <a:pPr algn="l">
              <a:lnSpc>
                <a:spcPts val="7560"/>
              </a:lnSpc>
            </a:pPr>
            <a:r>
              <a:rPr lang="en-US" b="true" sz="7200">
                <a:solidFill>
                  <a:srgbClr val="17726D"/>
                </a:solidFill>
                <a:latin typeface="Inter Bold"/>
                <a:ea typeface="Inter Bold"/>
                <a:cs typeface="Inter Bold"/>
                <a:sym typeface="Inter Bold"/>
              </a:rPr>
              <a:t>AGENDA </a:t>
            </a:r>
          </a:p>
        </p:txBody>
      </p:sp>
      <p:sp>
        <p:nvSpPr>
          <p:cNvPr name="TextBox 33" id="33"/>
          <p:cNvSpPr txBox="true"/>
          <p:nvPr/>
        </p:nvSpPr>
        <p:spPr>
          <a:xfrm rot="0">
            <a:off x="2091095" y="2937137"/>
            <a:ext cx="3614553" cy="464820"/>
          </a:xfrm>
          <a:prstGeom prst="rect">
            <a:avLst/>
          </a:prstGeom>
        </p:spPr>
        <p:txBody>
          <a:bodyPr anchor="t" rtlCol="false" tIns="0" lIns="0" bIns="0" rIns="0">
            <a:spAutoFit/>
          </a:bodyPr>
          <a:lstStyle/>
          <a:p>
            <a:pPr algn="l">
              <a:lnSpc>
                <a:spcPts val="3779"/>
              </a:lnSpc>
            </a:pPr>
            <a:r>
              <a:rPr lang="en-US" sz="2699" b="true">
                <a:solidFill>
                  <a:srgbClr val="000000"/>
                </a:solidFill>
                <a:latin typeface="Inter Medium"/>
                <a:ea typeface="Inter Medium"/>
                <a:cs typeface="Inter Medium"/>
                <a:sym typeface="Inter Medium"/>
              </a:rPr>
              <a:t> Goals</a:t>
            </a:r>
            <a:r>
              <a:rPr lang="en-US" sz="2699" b="true">
                <a:solidFill>
                  <a:srgbClr val="000000"/>
                </a:solidFill>
                <a:latin typeface="Inter Medium"/>
                <a:ea typeface="Inter Medium"/>
                <a:cs typeface="Inter Medium"/>
                <a:sym typeface="Inter Medium"/>
              </a:rPr>
              <a:t> &amp; Problems</a:t>
            </a:r>
          </a:p>
        </p:txBody>
      </p:sp>
      <p:sp>
        <p:nvSpPr>
          <p:cNvPr name="TextBox 34" id="34"/>
          <p:cNvSpPr txBox="true"/>
          <p:nvPr/>
        </p:nvSpPr>
        <p:spPr>
          <a:xfrm rot="0">
            <a:off x="2091095" y="6687965"/>
            <a:ext cx="3614553" cy="464820"/>
          </a:xfrm>
          <a:prstGeom prst="rect">
            <a:avLst/>
          </a:prstGeom>
        </p:spPr>
        <p:txBody>
          <a:bodyPr anchor="t" rtlCol="false" tIns="0" lIns="0" bIns="0" rIns="0">
            <a:spAutoFit/>
          </a:bodyPr>
          <a:lstStyle/>
          <a:p>
            <a:pPr algn="l">
              <a:lnSpc>
                <a:spcPts val="3779"/>
              </a:lnSpc>
            </a:pPr>
            <a:r>
              <a:rPr lang="en-US" sz="2699" b="true">
                <a:solidFill>
                  <a:srgbClr val="000000"/>
                </a:solidFill>
                <a:latin typeface="Inter Medium"/>
                <a:ea typeface="Inter Medium"/>
                <a:cs typeface="Inter Medium"/>
                <a:sym typeface="Inter Medium"/>
              </a:rPr>
              <a:t>Data merging</a:t>
            </a:r>
          </a:p>
        </p:txBody>
      </p:sp>
      <p:sp>
        <p:nvSpPr>
          <p:cNvPr name="TextBox 35" id="35"/>
          <p:cNvSpPr txBox="true"/>
          <p:nvPr/>
        </p:nvSpPr>
        <p:spPr>
          <a:xfrm rot="0">
            <a:off x="2091095" y="4188704"/>
            <a:ext cx="4761906" cy="464820"/>
          </a:xfrm>
          <a:prstGeom prst="rect">
            <a:avLst/>
          </a:prstGeom>
        </p:spPr>
        <p:txBody>
          <a:bodyPr anchor="t" rtlCol="false" tIns="0" lIns="0" bIns="0" rIns="0">
            <a:spAutoFit/>
          </a:bodyPr>
          <a:lstStyle/>
          <a:p>
            <a:pPr algn="l">
              <a:lnSpc>
                <a:spcPts val="3779"/>
              </a:lnSpc>
            </a:pPr>
            <a:r>
              <a:rPr lang="en-US" sz="2699" b="true">
                <a:solidFill>
                  <a:srgbClr val="000000"/>
                </a:solidFill>
                <a:latin typeface="Inter Medium"/>
                <a:ea typeface="Inter Medium"/>
                <a:cs typeface="Inter Medium"/>
                <a:sym typeface="Inter Medium"/>
              </a:rPr>
              <a:t>Data sources &amp; collect data</a:t>
            </a:r>
          </a:p>
        </p:txBody>
      </p:sp>
      <p:sp>
        <p:nvSpPr>
          <p:cNvPr name="TextBox 36" id="36"/>
          <p:cNvSpPr txBox="true"/>
          <p:nvPr/>
        </p:nvSpPr>
        <p:spPr>
          <a:xfrm rot="0">
            <a:off x="2091095" y="7857635"/>
            <a:ext cx="3614553" cy="464820"/>
          </a:xfrm>
          <a:prstGeom prst="rect">
            <a:avLst/>
          </a:prstGeom>
        </p:spPr>
        <p:txBody>
          <a:bodyPr anchor="t" rtlCol="false" tIns="0" lIns="0" bIns="0" rIns="0">
            <a:spAutoFit/>
          </a:bodyPr>
          <a:lstStyle/>
          <a:p>
            <a:pPr algn="l">
              <a:lnSpc>
                <a:spcPts val="3779"/>
              </a:lnSpc>
            </a:pPr>
            <a:r>
              <a:rPr lang="en-US" sz="2699" b="true">
                <a:solidFill>
                  <a:srgbClr val="000000"/>
                </a:solidFill>
                <a:latin typeface="Inter Medium"/>
                <a:ea typeface="Inter Medium"/>
                <a:cs typeface="Inter Medium"/>
                <a:sym typeface="Inter Medium"/>
              </a:rPr>
              <a:t>Data analysis</a:t>
            </a:r>
          </a:p>
        </p:txBody>
      </p:sp>
      <p:sp>
        <p:nvSpPr>
          <p:cNvPr name="TextBox 37" id="37"/>
          <p:cNvSpPr txBox="true"/>
          <p:nvPr/>
        </p:nvSpPr>
        <p:spPr>
          <a:xfrm rot="0">
            <a:off x="2091095" y="5451354"/>
            <a:ext cx="5282289" cy="464820"/>
          </a:xfrm>
          <a:prstGeom prst="rect">
            <a:avLst/>
          </a:prstGeom>
        </p:spPr>
        <p:txBody>
          <a:bodyPr anchor="t" rtlCol="false" tIns="0" lIns="0" bIns="0" rIns="0">
            <a:spAutoFit/>
          </a:bodyPr>
          <a:lstStyle/>
          <a:p>
            <a:pPr algn="l">
              <a:lnSpc>
                <a:spcPts val="3779"/>
              </a:lnSpc>
            </a:pPr>
            <a:r>
              <a:rPr lang="en-US" sz="2699" b="true">
                <a:solidFill>
                  <a:srgbClr val="000000"/>
                </a:solidFill>
                <a:latin typeface="Inter Medium"/>
                <a:ea typeface="Inter Medium"/>
                <a:cs typeface="Inter Medium"/>
                <a:sym typeface="Inter Medium"/>
              </a:rPr>
              <a:t>Data exploration &amp; cleaning</a:t>
            </a:r>
          </a:p>
        </p:txBody>
      </p:sp>
      <p:sp>
        <p:nvSpPr>
          <p:cNvPr name="TextBox 38" id="38"/>
          <p:cNvSpPr txBox="true"/>
          <p:nvPr/>
        </p:nvSpPr>
        <p:spPr>
          <a:xfrm rot="0">
            <a:off x="2091095" y="9103505"/>
            <a:ext cx="3614553" cy="464820"/>
          </a:xfrm>
          <a:prstGeom prst="rect">
            <a:avLst/>
          </a:prstGeom>
        </p:spPr>
        <p:txBody>
          <a:bodyPr anchor="t" rtlCol="false" tIns="0" lIns="0" bIns="0" rIns="0">
            <a:spAutoFit/>
          </a:bodyPr>
          <a:lstStyle/>
          <a:p>
            <a:pPr algn="l">
              <a:lnSpc>
                <a:spcPts val="3779"/>
              </a:lnSpc>
            </a:pPr>
            <a:r>
              <a:rPr lang="en-US" sz="2699" b="true">
                <a:solidFill>
                  <a:srgbClr val="000000"/>
                </a:solidFill>
                <a:latin typeface="Inter Medium"/>
                <a:ea typeface="Inter Medium"/>
                <a:cs typeface="Inter Medium"/>
                <a:sym typeface="Inter Medium"/>
              </a:rPr>
              <a:t>Data visualization</a:t>
            </a:r>
          </a:p>
        </p:txBody>
      </p:sp>
      <p:sp>
        <p:nvSpPr>
          <p:cNvPr name="TextBox 39" id="39"/>
          <p:cNvSpPr txBox="true"/>
          <p:nvPr/>
        </p:nvSpPr>
        <p:spPr>
          <a:xfrm rot="0">
            <a:off x="14539609" y="9057649"/>
            <a:ext cx="3191396" cy="422275"/>
          </a:xfrm>
          <a:prstGeom prst="rect">
            <a:avLst/>
          </a:prstGeom>
        </p:spPr>
        <p:txBody>
          <a:bodyPr anchor="t" rtlCol="false" tIns="0" lIns="0" bIns="0" rIns="0">
            <a:spAutoFit/>
          </a:bodyPr>
          <a:lstStyle/>
          <a:p>
            <a:pPr algn="l">
              <a:lnSpc>
                <a:spcPts val="3499"/>
              </a:lnSpc>
            </a:pPr>
            <a:r>
              <a:rPr lang="en-US" sz="2499" b="true">
                <a:solidFill>
                  <a:srgbClr val="FFFFFF"/>
                </a:solidFill>
                <a:latin typeface="Open Sans Semi-Bold"/>
                <a:ea typeface="Open Sans Semi-Bold"/>
                <a:cs typeface="Open Sans Semi-Bold"/>
                <a:sym typeface="Open Sans Semi-Bold"/>
              </a:rPr>
              <a:t>Thynk Unlimited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5014166" cy="10287000"/>
            <a:chOff x="0" y="0"/>
            <a:chExt cx="1320603" cy="2709333"/>
          </a:xfrm>
        </p:grpSpPr>
        <p:sp>
          <p:nvSpPr>
            <p:cNvPr name="Freeform 3" id="3"/>
            <p:cNvSpPr/>
            <p:nvPr/>
          </p:nvSpPr>
          <p:spPr>
            <a:xfrm flipH="false" flipV="false" rot="0">
              <a:off x="0" y="0"/>
              <a:ext cx="1320603" cy="2709333"/>
            </a:xfrm>
            <a:custGeom>
              <a:avLst/>
              <a:gdLst/>
              <a:ahLst/>
              <a:cxnLst/>
              <a:rect r="r" b="b" t="t" l="l"/>
              <a:pathLst>
                <a:path h="2709333" w="1320603">
                  <a:moveTo>
                    <a:pt x="0" y="0"/>
                  </a:moveTo>
                  <a:lnTo>
                    <a:pt x="1320603" y="0"/>
                  </a:lnTo>
                  <a:lnTo>
                    <a:pt x="1320603" y="2709333"/>
                  </a:lnTo>
                  <a:lnTo>
                    <a:pt x="0" y="2709333"/>
                  </a:lnTo>
                  <a:close/>
                </a:path>
              </a:pathLst>
            </a:custGeom>
            <a:solidFill>
              <a:srgbClr val="F6F6F6"/>
            </a:solidFill>
          </p:spPr>
        </p:sp>
        <p:sp>
          <p:nvSpPr>
            <p:cNvPr name="TextBox 4" id="4"/>
            <p:cNvSpPr txBox="true"/>
            <p:nvPr/>
          </p:nvSpPr>
          <p:spPr>
            <a:xfrm>
              <a:off x="0" y="-47625"/>
              <a:ext cx="132060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61650" y="803677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839945" y="2714542"/>
            <a:ext cx="15935133" cy="6885655"/>
          </a:xfrm>
          <a:custGeom>
            <a:avLst/>
            <a:gdLst/>
            <a:ahLst/>
            <a:cxnLst/>
            <a:rect r="r" b="b" t="t" l="l"/>
            <a:pathLst>
              <a:path h="6885655" w="15935133">
                <a:moveTo>
                  <a:pt x="0" y="0"/>
                </a:moveTo>
                <a:lnTo>
                  <a:pt x="15935133" y="0"/>
                </a:lnTo>
                <a:lnTo>
                  <a:pt x="15935133" y="6885656"/>
                </a:lnTo>
                <a:lnTo>
                  <a:pt x="0" y="6885656"/>
                </a:lnTo>
                <a:lnTo>
                  <a:pt x="0" y="0"/>
                </a:lnTo>
                <a:close/>
              </a:path>
            </a:pathLst>
          </a:custGeom>
          <a:blipFill>
            <a:blip r:embed="rId2"/>
            <a:stretch>
              <a:fillRect l="0" t="-1265" r="0" b="-8118"/>
            </a:stretch>
          </a:blipFill>
        </p:spPr>
      </p:sp>
      <p:sp>
        <p:nvSpPr>
          <p:cNvPr name="Freeform 9" id="9"/>
          <p:cNvSpPr/>
          <p:nvPr/>
        </p:nvSpPr>
        <p:spPr>
          <a:xfrm flipH="false" flipV="false" rot="0">
            <a:off x="113484" y="9445592"/>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3"/>
            <a:stretch>
              <a:fillRect l="0" t="0" r="0" b="0"/>
            </a:stretch>
          </a:blipFill>
        </p:spPr>
      </p:sp>
      <p:sp>
        <p:nvSpPr>
          <p:cNvPr name="Freeform 10" id="10"/>
          <p:cNvSpPr/>
          <p:nvPr/>
        </p:nvSpPr>
        <p:spPr>
          <a:xfrm flipH="false" flipV="false" rot="0">
            <a:off x="16511504" y="216605"/>
            <a:ext cx="527149" cy="812095"/>
          </a:xfrm>
          <a:custGeom>
            <a:avLst/>
            <a:gdLst/>
            <a:ahLst/>
            <a:cxnLst/>
            <a:rect r="r" b="b" t="t" l="l"/>
            <a:pathLst>
              <a:path h="812095" w="527149">
                <a:moveTo>
                  <a:pt x="0" y="0"/>
                </a:moveTo>
                <a:lnTo>
                  <a:pt x="527149" y="0"/>
                </a:lnTo>
                <a:lnTo>
                  <a:pt x="527149" y="812095"/>
                </a:lnTo>
                <a:lnTo>
                  <a:pt x="0" y="812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140405"/>
            <a:ext cx="13864927" cy="2574137"/>
          </a:xfrm>
          <a:prstGeom prst="rect">
            <a:avLst/>
          </a:prstGeom>
        </p:spPr>
        <p:txBody>
          <a:bodyPr anchor="t" rtlCol="false" tIns="0" lIns="0" bIns="0" rIns="0">
            <a:spAutoFit/>
          </a:bodyPr>
          <a:lstStyle/>
          <a:p>
            <a:pPr algn="just">
              <a:lnSpc>
                <a:spcPts val="3524"/>
              </a:lnSpc>
            </a:pPr>
            <a:r>
              <a:rPr lang="en-US" sz="2273">
                <a:solidFill>
                  <a:srgbClr val="000000"/>
                </a:solidFill>
                <a:latin typeface="Open Sans"/>
                <a:ea typeface="Open Sans"/>
                <a:cs typeface="Open Sans"/>
                <a:sym typeface="Open Sans"/>
              </a:rPr>
              <a:t>What things impact on mental but not directly which impact on things that impact directly ?</a:t>
            </a:r>
          </a:p>
          <a:p>
            <a:pPr algn="just">
              <a:lnSpc>
                <a:spcPts val="3524"/>
              </a:lnSpc>
            </a:pPr>
            <a:r>
              <a:rPr lang="en-US" sz="2273">
                <a:solidFill>
                  <a:srgbClr val="000000"/>
                </a:solidFill>
                <a:latin typeface="Open Sans"/>
                <a:ea typeface="Open Sans"/>
                <a:cs typeface="Open Sans"/>
                <a:sym typeface="Open Sans"/>
              </a:rPr>
              <a:t>Which things impact on stress level?</a:t>
            </a:r>
          </a:p>
          <a:p>
            <a:pPr algn="just">
              <a:lnSpc>
                <a:spcPts val="3524"/>
              </a:lnSpc>
            </a:pPr>
            <a:r>
              <a:rPr lang="en-US" sz="2273">
                <a:solidFill>
                  <a:srgbClr val="000000"/>
                </a:solidFill>
                <a:latin typeface="Open Sans"/>
                <a:ea typeface="Open Sans"/>
                <a:cs typeface="Open Sans"/>
                <a:sym typeface="Open Sans"/>
              </a:rPr>
              <a:t>Is sleep hours affect on mental health status ?</a:t>
            </a:r>
          </a:p>
          <a:p>
            <a:pPr algn="just">
              <a:lnSpc>
                <a:spcPts val="3524"/>
              </a:lnSpc>
            </a:pPr>
            <a:r>
              <a:rPr lang="en-US" sz="2273">
                <a:solidFill>
                  <a:srgbClr val="000000"/>
                </a:solidFill>
                <a:latin typeface="Open Sans"/>
                <a:ea typeface="Open Sans"/>
                <a:cs typeface="Open Sans"/>
                <a:sym typeface="Open Sans"/>
              </a:rPr>
              <a:t>How sleep hours affect directly and not directly on mental health status?</a:t>
            </a:r>
          </a:p>
          <a:p>
            <a:pPr algn="just">
              <a:lnSpc>
                <a:spcPts val="3101"/>
              </a:lnSpc>
            </a:pPr>
            <a:r>
              <a:rPr lang="en-US" sz="2000">
                <a:solidFill>
                  <a:srgbClr val="000000"/>
                </a:solidFill>
                <a:latin typeface="Open Sans"/>
                <a:ea typeface="Open Sans"/>
                <a:cs typeface="Open Sans"/>
                <a:sym typeface="Open Sans"/>
              </a:rPr>
              <a:t>How the average of hours spent like physical activity, screen time and gaming hours impact on stress levels?</a:t>
            </a:r>
          </a:p>
          <a:p>
            <a:pPr algn="just" marL="0" indent="0" lvl="0">
              <a:lnSpc>
                <a:spcPts val="3524"/>
              </a:lnSpc>
            </a:pPr>
            <a:r>
              <a:rPr lang="en-US" sz="2273">
                <a:solidFill>
                  <a:srgbClr val="000000"/>
                </a:solidFill>
                <a:latin typeface="Open Sans"/>
                <a:ea typeface="Open Sans"/>
                <a:cs typeface="Open Sans"/>
                <a:sym typeface="Open Sans"/>
              </a:rPr>
              <a:t>How work environment impact on stress level?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5014166" cy="10287000"/>
            <a:chOff x="0" y="0"/>
            <a:chExt cx="1320603" cy="2709333"/>
          </a:xfrm>
        </p:grpSpPr>
        <p:sp>
          <p:nvSpPr>
            <p:cNvPr name="Freeform 3" id="3"/>
            <p:cNvSpPr/>
            <p:nvPr/>
          </p:nvSpPr>
          <p:spPr>
            <a:xfrm flipH="false" flipV="false" rot="0">
              <a:off x="0" y="0"/>
              <a:ext cx="1320603" cy="2709333"/>
            </a:xfrm>
            <a:custGeom>
              <a:avLst/>
              <a:gdLst/>
              <a:ahLst/>
              <a:cxnLst/>
              <a:rect r="r" b="b" t="t" l="l"/>
              <a:pathLst>
                <a:path h="2709333" w="1320603">
                  <a:moveTo>
                    <a:pt x="0" y="0"/>
                  </a:moveTo>
                  <a:lnTo>
                    <a:pt x="1320603" y="0"/>
                  </a:lnTo>
                  <a:lnTo>
                    <a:pt x="1320603" y="2709333"/>
                  </a:lnTo>
                  <a:lnTo>
                    <a:pt x="0" y="2709333"/>
                  </a:lnTo>
                  <a:close/>
                </a:path>
              </a:pathLst>
            </a:custGeom>
            <a:solidFill>
              <a:srgbClr val="F6F6F6"/>
            </a:solidFill>
          </p:spPr>
        </p:sp>
        <p:sp>
          <p:nvSpPr>
            <p:cNvPr name="TextBox 4" id="4"/>
            <p:cNvSpPr txBox="true"/>
            <p:nvPr/>
          </p:nvSpPr>
          <p:spPr>
            <a:xfrm>
              <a:off x="0" y="-47625"/>
              <a:ext cx="132060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61650" y="803677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113484" y="9445592"/>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9" id="9"/>
          <p:cNvSpPr/>
          <p:nvPr/>
        </p:nvSpPr>
        <p:spPr>
          <a:xfrm flipH="false" flipV="false" rot="0">
            <a:off x="0" y="1204389"/>
            <a:ext cx="16987190" cy="8241203"/>
          </a:xfrm>
          <a:custGeom>
            <a:avLst/>
            <a:gdLst/>
            <a:ahLst/>
            <a:cxnLst/>
            <a:rect r="r" b="b" t="t" l="l"/>
            <a:pathLst>
              <a:path h="8241203" w="16987190">
                <a:moveTo>
                  <a:pt x="0" y="0"/>
                </a:moveTo>
                <a:lnTo>
                  <a:pt x="16987190" y="0"/>
                </a:lnTo>
                <a:lnTo>
                  <a:pt x="16987190" y="8241203"/>
                </a:lnTo>
                <a:lnTo>
                  <a:pt x="0" y="8241203"/>
                </a:lnTo>
                <a:lnTo>
                  <a:pt x="0" y="0"/>
                </a:lnTo>
                <a:close/>
              </a:path>
            </a:pathLst>
          </a:custGeom>
          <a:blipFill>
            <a:blip r:embed="rId3"/>
            <a:stretch>
              <a:fillRect l="-5473" t="-24141" r="-16360" b="-16923"/>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11729"/>
            <a:ext cx="18288000" cy="8491684"/>
          </a:xfrm>
          <a:custGeom>
            <a:avLst/>
            <a:gdLst/>
            <a:ahLst/>
            <a:cxnLst/>
            <a:rect r="r" b="b" t="t" l="l"/>
            <a:pathLst>
              <a:path h="8491684" w="18288000">
                <a:moveTo>
                  <a:pt x="0" y="0"/>
                </a:moveTo>
                <a:lnTo>
                  <a:pt x="18288000" y="0"/>
                </a:lnTo>
                <a:lnTo>
                  <a:pt x="18288000" y="8491684"/>
                </a:lnTo>
                <a:lnTo>
                  <a:pt x="0" y="8491684"/>
                </a:lnTo>
                <a:lnTo>
                  <a:pt x="0" y="0"/>
                </a:lnTo>
                <a:close/>
              </a:path>
            </a:pathLst>
          </a:custGeom>
          <a:blipFill>
            <a:blip r:embed="rId2"/>
            <a:stretch>
              <a:fillRect l="0" t="-9115" r="0" b="-11928"/>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67493"/>
            <a:ext cx="18288000" cy="8390807"/>
          </a:xfrm>
          <a:custGeom>
            <a:avLst/>
            <a:gdLst/>
            <a:ahLst/>
            <a:cxnLst/>
            <a:rect r="r" b="b" t="t" l="l"/>
            <a:pathLst>
              <a:path h="8390807" w="18288000">
                <a:moveTo>
                  <a:pt x="0" y="0"/>
                </a:moveTo>
                <a:lnTo>
                  <a:pt x="18288000" y="0"/>
                </a:lnTo>
                <a:lnTo>
                  <a:pt x="18288000" y="8390807"/>
                </a:lnTo>
                <a:lnTo>
                  <a:pt x="0" y="8390807"/>
                </a:lnTo>
                <a:lnTo>
                  <a:pt x="0" y="0"/>
                </a:lnTo>
                <a:close/>
              </a:path>
            </a:pathLst>
          </a:custGeom>
          <a:blipFill>
            <a:blip r:embed="rId2"/>
            <a:stretch>
              <a:fillRect l="0" t="-9794" r="0" b="-12704"/>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3" id="3"/>
          <p:cNvGrpSpPr/>
          <p:nvPr/>
        </p:nvGrpSpPr>
        <p:grpSpPr>
          <a:xfrm rot="0">
            <a:off x="10785978" y="1231643"/>
            <a:ext cx="4758515" cy="47585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6" id="6"/>
          <p:cNvGrpSpPr/>
          <p:nvPr/>
        </p:nvGrpSpPr>
        <p:grpSpPr>
          <a:xfrm rot="0">
            <a:off x="15972039" y="656036"/>
            <a:ext cx="1241303" cy="575606"/>
            <a:chOff x="0" y="0"/>
            <a:chExt cx="326928" cy="151600"/>
          </a:xfrm>
        </p:grpSpPr>
        <p:sp>
          <p:nvSpPr>
            <p:cNvPr name="Freeform 7" id="7"/>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8" id="8"/>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9" id="9"/>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8563446"/>
            <a:ext cx="1671022" cy="1536262"/>
          </a:xfrm>
          <a:custGeom>
            <a:avLst/>
            <a:gdLst/>
            <a:ahLst/>
            <a:cxnLst/>
            <a:rect r="r" b="b" t="t" l="l"/>
            <a:pathLst>
              <a:path h="1536262" w="1671022">
                <a:moveTo>
                  <a:pt x="0" y="0"/>
                </a:moveTo>
                <a:lnTo>
                  <a:pt x="1671022" y="0"/>
                </a:lnTo>
                <a:lnTo>
                  <a:pt x="1671022" y="1536262"/>
                </a:lnTo>
                <a:lnTo>
                  <a:pt x="0" y="1536262"/>
                </a:lnTo>
                <a:lnTo>
                  <a:pt x="0" y="0"/>
                </a:lnTo>
                <a:close/>
              </a:path>
            </a:pathLst>
          </a:custGeom>
          <a:blipFill>
            <a:blip r:embed="rId4"/>
            <a:stretch>
              <a:fillRect l="0" t="0" r="0" b="0"/>
            </a:stretch>
          </a:blipFill>
        </p:spPr>
      </p:sp>
      <p:sp>
        <p:nvSpPr>
          <p:cNvPr name="Freeform 11" id="11"/>
          <p:cNvSpPr/>
          <p:nvPr/>
        </p:nvSpPr>
        <p:spPr>
          <a:xfrm flipH="false" flipV="false" rot="0">
            <a:off x="13075582" y="3010613"/>
            <a:ext cx="962483" cy="1698125"/>
          </a:xfrm>
          <a:custGeom>
            <a:avLst/>
            <a:gdLst/>
            <a:ahLst/>
            <a:cxnLst/>
            <a:rect r="r" b="b" t="t" l="l"/>
            <a:pathLst>
              <a:path h="1698125" w="962483">
                <a:moveTo>
                  <a:pt x="0" y="0"/>
                </a:moveTo>
                <a:lnTo>
                  <a:pt x="962483" y="0"/>
                </a:lnTo>
                <a:lnTo>
                  <a:pt x="962483" y="1698125"/>
                </a:lnTo>
                <a:lnTo>
                  <a:pt x="0" y="16981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981075" y="2941196"/>
            <a:ext cx="14166687" cy="2049776"/>
          </a:xfrm>
          <a:prstGeom prst="rect">
            <a:avLst/>
          </a:prstGeom>
        </p:spPr>
        <p:txBody>
          <a:bodyPr anchor="t" rtlCol="false" tIns="0" lIns="0" bIns="0" rIns="0">
            <a:spAutoFit/>
          </a:bodyPr>
          <a:lstStyle/>
          <a:p>
            <a:pPr algn="l">
              <a:lnSpc>
                <a:spcPts val="16695"/>
              </a:lnSpc>
            </a:pPr>
            <a:r>
              <a:rPr lang="en-US" sz="11925" b="true">
                <a:solidFill>
                  <a:srgbClr val="17726D"/>
                </a:solidFill>
                <a:latin typeface="Inter Bold"/>
                <a:ea typeface="Inter Bold"/>
                <a:cs typeface="Inter Bold"/>
                <a:sym typeface="Inter Bold"/>
              </a:rPr>
              <a:t>ANY QUESTION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3" id="3"/>
          <p:cNvGrpSpPr/>
          <p:nvPr/>
        </p:nvGrpSpPr>
        <p:grpSpPr>
          <a:xfrm rot="0">
            <a:off x="10785978" y="1231643"/>
            <a:ext cx="4758515" cy="47585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6" id="6"/>
          <p:cNvGrpSpPr/>
          <p:nvPr/>
        </p:nvGrpSpPr>
        <p:grpSpPr>
          <a:xfrm rot="0">
            <a:off x="15972039" y="656036"/>
            <a:ext cx="1241303" cy="575606"/>
            <a:chOff x="0" y="0"/>
            <a:chExt cx="326928" cy="151600"/>
          </a:xfrm>
        </p:grpSpPr>
        <p:sp>
          <p:nvSpPr>
            <p:cNvPr name="Freeform 7" id="7"/>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8" id="8"/>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9" id="9"/>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981075" y="2874521"/>
            <a:ext cx="14166687" cy="2678850"/>
          </a:xfrm>
          <a:prstGeom prst="rect">
            <a:avLst/>
          </a:prstGeom>
        </p:spPr>
        <p:txBody>
          <a:bodyPr anchor="t" rtlCol="false" tIns="0" lIns="0" bIns="0" rIns="0">
            <a:spAutoFit/>
          </a:bodyPr>
          <a:lstStyle/>
          <a:p>
            <a:pPr algn="l">
              <a:lnSpc>
                <a:spcPts val="21873"/>
              </a:lnSpc>
            </a:pPr>
            <a:r>
              <a:rPr lang="en-US" sz="15624" b="true">
                <a:solidFill>
                  <a:srgbClr val="17726D"/>
                </a:solidFill>
                <a:latin typeface="Inter Bold"/>
                <a:ea typeface="Inter Bold"/>
                <a:cs typeface="Inter Bold"/>
                <a:sym typeface="Inter Bold"/>
              </a:rPr>
              <a:t>THANK YOU</a:t>
            </a:r>
          </a:p>
        </p:txBody>
      </p:sp>
      <p:sp>
        <p:nvSpPr>
          <p:cNvPr name="Freeform 11" id="11"/>
          <p:cNvSpPr/>
          <p:nvPr/>
        </p:nvSpPr>
        <p:spPr>
          <a:xfrm flipH="false" flipV="false" rot="0">
            <a:off x="0" y="8563446"/>
            <a:ext cx="1671022" cy="1536262"/>
          </a:xfrm>
          <a:custGeom>
            <a:avLst/>
            <a:gdLst/>
            <a:ahLst/>
            <a:cxnLst/>
            <a:rect r="r" b="b" t="t" l="l"/>
            <a:pathLst>
              <a:path h="1536262" w="1671022">
                <a:moveTo>
                  <a:pt x="0" y="0"/>
                </a:moveTo>
                <a:lnTo>
                  <a:pt x="1671022" y="0"/>
                </a:lnTo>
                <a:lnTo>
                  <a:pt x="1671022" y="1536262"/>
                </a:lnTo>
                <a:lnTo>
                  <a:pt x="0" y="1536262"/>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22193"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4871011" y="6031106"/>
            <a:ext cx="5402508" cy="54025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11179296" y="-74371"/>
            <a:ext cx="1120754" cy="1238402"/>
          </a:xfrm>
          <a:custGeom>
            <a:avLst/>
            <a:gdLst/>
            <a:ahLst/>
            <a:cxnLst/>
            <a:rect r="r" b="b" t="t" l="l"/>
            <a:pathLst>
              <a:path h="1238402" w="1120754">
                <a:moveTo>
                  <a:pt x="0" y="0"/>
                </a:moveTo>
                <a:lnTo>
                  <a:pt x="1120754" y="0"/>
                </a:lnTo>
                <a:lnTo>
                  <a:pt x="1120754" y="1238402"/>
                </a:lnTo>
                <a:lnTo>
                  <a:pt x="0" y="1238402"/>
                </a:lnTo>
                <a:lnTo>
                  <a:pt x="0" y="0"/>
                </a:lnTo>
                <a:close/>
              </a:path>
            </a:pathLst>
          </a:custGeom>
          <a:blipFill>
            <a:blip r:embed="rId2"/>
            <a:stretch>
              <a:fillRect l="0" t="0" r="0" b="0"/>
            </a:stretch>
          </a:blipFill>
        </p:spPr>
      </p:sp>
      <p:sp>
        <p:nvSpPr>
          <p:cNvPr name="Freeform 9" id="9"/>
          <p:cNvSpPr/>
          <p:nvPr/>
        </p:nvSpPr>
        <p:spPr>
          <a:xfrm flipH="false" flipV="false" rot="0">
            <a:off x="17114657" y="124126"/>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3"/>
            <a:stretch>
              <a:fillRect l="0" t="0" r="0" b="0"/>
            </a:stretch>
          </a:blipFill>
        </p:spPr>
      </p:sp>
      <p:sp>
        <p:nvSpPr>
          <p:cNvPr name="TextBox 10" id="10"/>
          <p:cNvSpPr txBox="true"/>
          <p:nvPr/>
        </p:nvSpPr>
        <p:spPr>
          <a:xfrm rot="0">
            <a:off x="1459970" y="34290"/>
            <a:ext cx="11532238"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 GOALS &amp; PROBLEMS</a:t>
            </a:r>
          </a:p>
        </p:txBody>
      </p:sp>
      <p:sp>
        <p:nvSpPr>
          <p:cNvPr name="TextBox 11" id="11"/>
          <p:cNvSpPr txBox="true"/>
          <p:nvPr/>
        </p:nvSpPr>
        <p:spPr>
          <a:xfrm rot="0">
            <a:off x="1761765" y="1580128"/>
            <a:ext cx="16268108" cy="8260449"/>
          </a:xfrm>
          <a:prstGeom prst="rect">
            <a:avLst/>
          </a:prstGeom>
        </p:spPr>
        <p:txBody>
          <a:bodyPr anchor="t" rtlCol="false" tIns="0" lIns="0" bIns="0" rIns="0">
            <a:spAutoFit/>
          </a:bodyPr>
          <a:lstStyle/>
          <a:p>
            <a:pPr algn="just">
              <a:lnSpc>
                <a:spcPts val="3774"/>
              </a:lnSpc>
            </a:pPr>
            <a:r>
              <a:rPr lang="en-US" sz="2144" spc="85">
                <a:solidFill>
                  <a:srgbClr val="000000"/>
                </a:solidFill>
                <a:latin typeface="Open Sans"/>
                <a:ea typeface="Open Sans"/>
                <a:cs typeface="Open Sans"/>
                <a:sym typeface="Open Sans"/>
              </a:rPr>
              <a:t>The primary goal of analyzing data on mental health is to understand patterns and trends related to mental health with the goal of improving care, prevention, and treatment, The main objectives can be summarized in the following points:</a:t>
            </a:r>
          </a:p>
          <a:p>
            <a:pPr algn="just">
              <a:lnSpc>
                <a:spcPts val="4126"/>
              </a:lnSpc>
            </a:pPr>
            <a:r>
              <a:rPr lang="en-US" sz="2344" spc="93">
                <a:solidFill>
                  <a:srgbClr val="000000"/>
                </a:solidFill>
                <a:latin typeface="Open Sans"/>
                <a:ea typeface="Open Sans"/>
                <a:cs typeface="Open Sans"/>
                <a:sym typeface="Open Sans"/>
              </a:rPr>
              <a:t>1. Identify the causes and influencing factors.</a:t>
            </a:r>
          </a:p>
          <a:p>
            <a:pPr algn="just">
              <a:lnSpc>
                <a:spcPts val="3598"/>
              </a:lnSpc>
            </a:pPr>
          </a:p>
          <a:p>
            <a:pPr algn="just">
              <a:lnSpc>
                <a:spcPts val="4126"/>
              </a:lnSpc>
            </a:pPr>
            <a:r>
              <a:rPr lang="en-US" sz="2344" spc="93">
                <a:solidFill>
                  <a:srgbClr val="000000"/>
                </a:solidFill>
                <a:latin typeface="Open Sans"/>
                <a:ea typeface="Open Sans"/>
                <a:cs typeface="Open Sans"/>
                <a:sym typeface="Open Sans"/>
              </a:rPr>
              <a:t>2. Develop preventive strategies.</a:t>
            </a:r>
          </a:p>
          <a:p>
            <a:pPr algn="just">
              <a:lnSpc>
                <a:spcPts val="3598"/>
              </a:lnSpc>
            </a:pPr>
          </a:p>
          <a:p>
            <a:pPr algn="just">
              <a:lnSpc>
                <a:spcPts val="4126"/>
              </a:lnSpc>
            </a:pPr>
            <a:r>
              <a:rPr lang="en-US" sz="2344" spc="93">
                <a:solidFill>
                  <a:srgbClr val="000000"/>
                </a:solidFill>
                <a:latin typeface="Open Sans"/>
                <a:ea typeface="Open Sans"/>
                <a:cs typeface="Open Sans"/>
                <a:sym typeface="Open Sans"/>
              </a:rPr>
              <a:t>3. Improve diagnosis and treatment.</a:t>
            </a:r>
          </a:p>
          <a:p>
            <a:pPr algn="just">
              <a:lnSpc>
                <a:spcPts val="3598"/>
              </a:lnSpc>
            </a:pPr>
          </a:p>
          <a:p>
            <a:pPr algn="just">
              <a:lnSpc>
                <a:spcPts val="4126"/>
              </a:lnSpc>
            </a:pPr>
            <a:r>
              <a:rPr lang="en-US" sz="2344" spc="93">
                <a:solidFill>
                  <a:srgbClr val="000000"/>
                </a:solidFill>
                <a:latin typeface="Open Sans"/>
                <a:ea typeface="Open Sans"/>
                <a:cs typeface="Open Sans"/>
                <a:sym typeface="Open Sans"/>
              </a:rPr>
              <a:t>4. Trick the effectiveness of therapeutic programs.</a:t>
            </a:r>
          </a:p>
          <a:p>
            <a:pPr algn="just">
              <a:lnSpc>
                <a:spcPts val="3598"/>
              </a:lnSpc>
            </a:pPr>
          </a:p>
          <a:p>
            <a:pPr algn="just">
              <a:lnSpc>
                <a:spcPts val="4126"/>
              </a:lnSpc>
            </a:pPr>
            <a:r>
              <a:rPr lang="en-US" sz="2344" spc="93">
                <a:solidFill>
                  <a:srgbClr val="000000"/>
                </a:solidFill>
                <a:latin typeface="Open Sans"/>
                <a:ea typeface="Open Sans"/>
                <a:cs typeface="Open Sans"/>
                <a:sym typeface="Open Sans"/>
              </a:rPr>
              <a:t>5. Forecasting future needs.</a:t>
            </a:r>
          </a:p>
          <a:p>
            <a:pPr algn="just">
              <a:lnSpc>
                <a:spcPts val="3598"/>
              </a:lnSpc>
            </a:pPr>
          </a:p>
          <a:p>
            <a:pPr algn="just">
              <a:lnSpc>
                <a:spcPts val="4126"/>
              </a:lnSpc>
            </a:pPr>
            <a:r>
              <a:rPr lang="en-US" sz="2344" spc="93">
                <a:solidFill>
                  <a:srgbClr val="000000"/>
                </a:solidFill>
                <a:latin typeface="Open Sans"/>
                <a:ea typeface="Open Sans"/>
                <a:cs typeface="Open Sans"/>
                <a:sym typeface="Open Sans"/>
              </a:rPr>
              <a:t>6. Public awareness and policy making.</a:t>
            </a:r>
          </a:p>
          <a:p>
            <a:pPr algn="just">
              <a:lnSpc>
                <a:spcPts val="3598"/>
              </a:lnSpc>
            </a:pPr>
          </a:p>
          <a:p>
            <a:pPr algn="just" marL="0" indent="0" lvl="0">
              <a:lnSpc>
                <a:spcPts val="4126"/>
              </a:lnSpc>
            </a:pPr>
            <a:r>
              <a:rPr lang="en-US" sz="2344" spc="93">
                <a:solidFill>
                  <a:srgbClr val="000000"/>
                </a:solidFill>
                <a:latin typeface="Open Sans"/>
                <a:ea typeface="Open Sans"/>
                <a:cs typeface="Open Sans"/>
                <a:sym typeface="Open Sans"/>
              </a:rPr>
              <a:t>In general, the goal is to improve individuals' mental health by using the collected information accurately and effectively.</a:t>
            </a:r>
          </a:p>
        </p:txBody>
      </p:sp>
      <p:sp>
        <p:nvSpPr>
          <p:cNvPr name="AutoShape 12" id="12"/>
          <p:cNvSpPr/>
          <p:nvPr/>
        </p:nvSpPr>
        <p:spPr>
          <a:xfrm>
            <a:off x="2005536" y="1019175"/>
            <a:ext cx="8466786" cy="9525"/>
          </a:xfrm>
          <a:prstGeom prst="line">
            <a:avLst/>
          </a:prstGeom>
          <a:ln cap="flat" w="38100">
            <a:solidFill>
              <a:srgbClr val="EAE4D2"/>
            </a:solidFill>
            <a:prstDash val="solid"/>
            <a:headEnd type="none" len="sm" w="sm"/>
            <a:tailEnd type="none" len="sm" w="sm"/>
          </a:ln>
        </p:spPr>
      </p:sp>
      <p:sp>
        <p:nvSpPr>
          <p:cNvPr name="Freeform 13" id="13"/>
          <p:cNvSpPr/>
          <p:nvPr/>
        </p:nvSpPr>
        <p:spPr>
          <a:xfrm flipH="false" flipV="false" rot="0">
            <a:off x="1780742" y="1149156"/>
            <a:ext cx="449587" cy="443865"/>
          </a:xfrm>
          <a:custGeom>
            <a:avLst/>
            <a:gdLst/>
            <a:ahLst/>
            <a:cxnLst/>
            <a:rect r="r" b="b" t="t" l="l"/>
            <a:pathLst>
              <a:path h="443865" w="449587">
                <a:moveTo>
                  <a:pt x="0" y="0"/>
                </a:moveTo>
                <a:lnTo>
                  <a:pt x="449587" y="0"/>
                </a:lnTo>
                <a:lnTo>
                  <a:pt x="449587" y="443865"/>
                </a:lnTo>
                <a:lnTo>
                  <a:pt x="0" y="443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211352" y="1144394"/>
            <a:ext cx="6818840" cy="405765"/>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Inter Semi-Bold"/>
                <a:ea typeface="Inter Semi-Bold"/>
                <a:cs typeface="Inter Semi-Bold"/>
                <a:sym typeface="Inter Semi-Bold"/>
              </a:rPr>
              <a:t>  GOALS: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22193"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4871011" y="6031106"/>
            <a:ext cx="5402508" cy="54025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11179296" y="-74371"/>
            <a:ext cx="1120754" cy="1238402"/>
          </a:xfrm>
          <a:custGeom>
            <a:avLst/>
            <a:gdLst/>
            <a:ahLst/>
            <a:cxnLst/>
            <a:rect r="r" b="b" t="t" l="l"/>
            <a:pathLst>
              <a:path h="1238402" w="1120754">
                <a:moveTo>
                  <a:pt x="0" y="0"/>
                </a:moveTo>
                <a:lnTo>
                  <a:pt x="1120754" y="0"/>
                </a:lnTo>
                <a:lnTo>
                  <a:pt x="1120754" y="1238402"/>
                </a:lnTo>
                <a:lnTo>
                  <a:pt x="0" y="1238402"/>
                </a:lnTo>
                <a:lnTo>
                  <a:pt x="0" y="0"/>
                </a:lnTo>
                <a:close/>
              </a:path>
            </a:pathLst>
          </a:custGeom>
          <a:blipFill>
            <a:blip r:embed="rId2"/>
            <a:stretch>
              <a:fillRect l="0" t="0" r="0" b="0"/>
            </a:stretch>
          </a:blipFill>
        </p:spPr>
      </p:sp>
      <p:sp>
        <p:nvSpPr>
          <p:cNvPr name="Freeform 9" id="9"/>
          <p:cNvSpPr/>
          <p:nvPr/>
        </p:nvSpPr>
        <p:spPr>
          <a:xfrm flipH="false" flipV="false" rot="0">
            <a:off x="17114657" y="124126"/>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3"/>
            <a:stretch>
              <a:fillRect l="0" t="0" r="0" b="0"/>
            </a:stretch>
          </a:blipFill>
        </p:spPr>
      </p:sp>
      <p:sp>
        <p:nvSpPr>
          <p:cNvPr name="TextBox 10" id="10"/>
          <p:cNvSpPr txBox="true"/>
          <p:nvPr/>
        </p:nvSpPr>
        <p:spPr>
          <a:xfrm rot="0">
            <a:off x="1459970" y="34290"/>
            <a:ext cx="11532238"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 PROBLEMS &amp; GOALS</a:t>
            </a:r>
          </a:p>
        </p:txBody>
      </p:sp>
      <p:sp>
        <p:nvSpPr>
          <p:cNvPr name="TextBox 11" id="11"/>
          <p:cNvSpPr txBox="true"/>
          <p:nvPr/>
        </p:nvSpPr>
        <p:spPr>
          <a:xfrm rot="0">
            <a:off x="1609638" y="1880352"/>
            <a:ext cx="16420234" cy="7528954"/>
          </a:xfrm>
          <a:prstGeom prst="rect">
            <a:avLst/>
          </a:prstGeom>
        </p:spPr>
        <p:txBody>
          <a:bodyPr anchor="t" rtlCol="false" tIns="0" lIns="0" bIns="0" rIns="0">
            <a:spAutoFit/>
          </a:bodyPr>
          <a:lstStyle/>
          <a:p>
            <a:pPr algn="just">
              <a:lnSpc>
                <a:spcPts val="4165"/>
              </a:lnSpc>
            </a:pPr>
            <a:r>
              <a:rPr lang="en-US" sz="2366" spc="94">
                <a:solidFill>
                  <a:srgbClr val="000000"/>
                </a:solidFill>
                <a:latin typeface="Open Sans"/>
                <a:ea typeface="Open Sans"/>
                <a:cs typeface="Open Sans"/>
                <a:sym typeface="Open Sans"/>
              </a:rPr>
              <a:t>The main problem surrounding the issue of mental health is represented by several interconnected factors:</a:t>
            </a:r>
          </a:p>
          <a:p>
            <a:pPr algn="just">
              <a:lnSpc>
                <a:spcPts val="3987"/>
              </a:lnSpc>
            </a:pPr>
          </a:p>
          <a:p>
            <a:pPr algn="just">
              <a:lnSpc>
                <a:spcPts val="4165"/>
              </a:lnSpc>
            </a:pPr>
            <a:r>
              <a:rPr lang="en-US" sz="2366" spc="94">
                <a:solidFill>
                  <a:srgbClr val="000000"/>
                </a:solidFill>
                <a:latin typeface="Open Sans"/>
                <a:ea typeface="Open Sans"/>
                <a:cs typeface="Open Sans"/>
                <a:sym typeface="Open Sans"/>
              </a:rPr>
              <a:t>1</a:t>
            </a:r>
            <a:r>
              <a:rPr lang="en-US" sz="2366" spc="94">
                <a:solidFill>
                  <a:srgbClr val="000000"/>
                </a:solidFill>
                <a:latin typeface="Open Sans"/>
                <a:ea typeface="Open Sans"/>
                <a:cs typeface="Open Sans"/>
                <a:sym typeface="Open Sans"/>
              </a:rPr>
              <a:t>. Lack of awareness and understanding: This lack of understanding leads to the spread of myths and misconceptions about mental health.</a:t>
            </a:r>
          </a:p>
          <a:p>
            <a:pPr algn="just">
              <a:lnSpc>
                <a:spcPts val="3810"/>
              </a:lnSpc>
            </a:pPr>
          </a:p>
          <a:p>
            <a:pPr algn="just">
              <a:lnSpc>
                <a:spcPts val="4165"/>
              </a:lnSpc>
            </a:pPr>
            <a:r>
              <a:rPr lang="en-US" sz="2366" spc="94">
                <a:solidFill>
                  <a:srgbClr val="000000"/>
                </a:solidFill>
                <a:latin typeface="Open Sans"/>
                <a:ea typeface="Open Sans"/>
                <a:cs typeface="Open Sans"/>
                <a:sym typeface="Open Sans"/>
              </a:rPr>
              <a:t>2</a:t>
            </a:r>
            <a:r>
              <a:rPr lang="en-US" sz="2366" spc="94">
                <a:solidFill>
                  <a:srgbClr val="000000"/>
                </a:solidFill>
                <a:latin typeface="Open Sans"/>
                <a:ea typeface="Open Sans"/>
                <a:cs typeface="Open Sans"/>
                <a:sym typeface="Open Sans"/>
              </a:rPr>
              <a:t>. Lack of access to mental health care.</a:t>
            </a:r>
          </a:p>
          <a:p>
            <a:pPr algn="just">
              <a:lnSpc>
                <a:spcPts val="3810"/>
              </a:lnSpc>
            </a:pPr>
          </a:p>
          <a:p>
            <a:pPr algn="just">
              <a:lnSpc>
                <a:spcPts val="4165"/>
              </a:lnSpc>
            </a:pPr>
            <a:r>
              <a:rPr lang="en-US" sz="2366" spc="94">
                <a:solidFill>
                  <a:srgbClr val="000000"/>
                </a:solidFill>
                <a:latin typeface="Open Sans"/>
                <a:ea typeface="Open Sans"/>
                <a:cs typeface="Open Sans"/>
                <a:sym typeface="Open Sans"/>
              </a:rPr>
              <a:t>3</a:t>
            </a:r>
            <a:r>
              <a:rPr lang="en-US" sz="2366" spc="94">
                <a:solidFill>
                  <a:srgbClr val="000000"/>
                </a:solidFill>
                <a:latin typeface="Open Sans"/>
                <a:ea typeface="Open Sans"/>
                <a:cs typeface="Open Sans"/>
                <a:sym typeface="Open Sans"/>
              </a:rPr>
              <a:t>. Lack of resources and funding.</a:t>
            </a:r>
          </a:p>
          <a:p>
            <a:pPr algn="just">
              <a:lnSpc>
                <a:spcPts val="3810"/>
              </a:lnSpc>
            </a:pPr>
          </a:p>
          <a:p>
            <a:pPr algn="just">
              <a:lnSpc>
                <a:spcPts val="4165"/>
              </a:lnSpc>
            </a:pPr>
            <a:r>
              <a:rPr lang="en-US" sz="2366" spc="94">
                <a:solidFill>
                  <a:srgbClr val="000000"/>
                </a:solidFill>
                <a:latin typeface="Open Sans"/>
                <a:ea typeface="Open Sans"/>
                <a:cs typeface="Open Sans"/>
                <a:sym typeface="Open Sans"/>
              </a:rPr>
              <a:t>4</a:t>
            </a:r>
            <a:r>
              <a:rPr lang="en-US" sz="2366" spc="94">
                <a:solidFill>
                  <a:srgbClr val="000000"/>
                </a:solidFill>
                <a:latin typeface="Open Sans"/>
                <a:ea typeface="Open Sans"/>
                <a:cs typeface="Open Sans"/>
                <a:sym typeface="Open Sans"/>
              </a:rPr>
              <a:t>. Interference with other aspects of life.</a:t>
            </a:r>
          </a:p>
          <a:p>
            <a:pPr algn="just">
              <a:lnSpc>
                <a:spcPts val="3810"/>
              </a:lnSpc>
            </a:pPr>
          </a:p>
          <a:p>
            <a:pPr algn="just">
              <a:lnSpc>
                <a:spcPts val="4165"/>
              </a:lnSpc>
            </a:pPr>
            <a:r>
              <a:rPr lang="en-US" sz="2366" spc="94">
                <a:solidFill>
                  <a:srgbClr val="000000"/>
                </a:solidFill>
                <a:latin typeface="Open Sans"/>
                <a:ea typeface="Open Sans"/>
                <a:cs typeface="Open Sans"/>
                <a:sym typeface="Open Sans"/>
              </a:rPr>
              <a:t>5</a:t>
            </a:r>
            <a:r>
              <a:rPr lang="en-US" sz="2366" spc="94">
                <a:solidFill>
                  <a:srgbClr val="000000"/>
                </a:solidFill>
                <a:latin typeface="Open Sans"/>
                <a:ea typeface="Open Sans"/>
                <a:cs typeface="Open Sans"/>
                <a:sym typeface="Open Sans"/>
              </a:rPr>
              <a:t>. Lack of appropriate diagnosis and treatment.</a:t>
            </a:r>
          </a:p>
          <a:p>
            <a:pPr algn="just">
              <a:lnSpc>
                <a:spcPts val="3810"/>
              </a:lnSpc>
            </a:pPr>
          </a:p>
          <a:p>
            <a:pPr algn="just" marL="0" indent="0" lvl="0">
              <a:lnSpc>
                <a:spcPts val="3810"/>
              </a:lnSpc>
            </a:pPr>
            <a:r>
              <a:rPr lang="en-US" sz="2164" spc="86">
                <a:solidFill>
                  <a:srgbClr val="000000"/>
                </a:solidFill>
                <a:latin typeface="Open Sans"/>
                <a:ea typeface="Open Sans"/>
                <a:cs typeface="Open Sans"/>
                <a:sym typeface="Open Sans"/>
              </a:rPr>
              <a:t>All of these factors contribute to the complexity of the mental health problem and increase the challenges that individuals and societies face in dealing with this issue.</a:t>
            </a:r>
          </a:p>
        </p:txBody>
      </p:sp>
      <p:sp>
        <p:nvSpPr>
          <p:cNvPr name="AutoShape 12" id="12"/>
          <p:cNvSpPr/>
          <p:nvPr/>
        </p:nvSpPr>
        <p:spPr>
          <a:xfrm>
            <a:off x="2005536" y="1019175"/>
            <a:ext cx="8466786" cy="9525"/>
          </a:xfrm>
          <a:prstGeom prst="line">
            <a:avLst/>
          </a:prstGeom>
          <a:ln cap="flat" w="38100">
            <a:solidFill>
              <a:srgbClr val="EAE4D2"/>
            </a:solidFill>
            <a:prstDash val="solid"/>
            <a:headEnd type="none" len="sm" w="sm"/>
            <a:tailEnd type="none" len="sm" w="sm"/>
          </a:ln>
        </p:spPr>
      </p:sp>
      <p:sp>
        <p:nvSpPr>
          <p:cNvPr name="Freeform 13" id="13"/>
          <p:cNvSpPr/>
          <p:nvPr/>
        </p:nvSpPr>
        <p:spPr>
          <a:xfrm flipH="false" flipV="false" rot="0">
            <a:off x="1782525" y="1269996"/>
            <a:ext cx="446023" cy="511934"/>
          </a:xfrm>
          <a:custGeom>
            <a:avLst/>
            <a:gdLst/>
            <a:ahLst/>
            <a:cxnLst/>
            <a:rect r="r" b="b" t="t" l="l"/>
            <a:pathLst>
              <a:path h="511934" w="446023">
                <a:moveTo>
                  <a:pt x="0" y="0"/>
                </a:moveTo>
                <a:lnTo>
                  <a:pt x="446022" y="0"/>
                </a:lnTo>
                <a:lnTo>
                  <a:pt x="446022" y="511934"/>
                </a:lnTo>
                <a:lnTo>
                  <a:pt x="0" y="511934"/>
                </a:lnTo>
                <a:lnTo>
                  <a:pt x="0" y="0"/>
                </a:lnTo>
                <a:close/>
              </a:path>
            </a:pathLst>
          </a:custGeom>
          <a:blipFill>
            <a:blip r:embed="rId4"/>
            <a:stretch>
              <a:fillRect l="0" t="0" r="0" b="0"/>
            </a:stretch>
          </a:blipFill>
        </p:spPr>
      </p:sp>
      <p:sp>
        <p:nvSpPr>
          <p:cNvPr name="TextBox 14" id="14"/>
          <p:cNvSpPr txBox="true"/>
          <p:nvPr/>
        </p:nvSpPr>
        <p:spPr>
          <a:xfrm rot="0">
            <a:off x="2325160" y="1323464"/>
            <a:ext cx="6818840" cy="422275"/>
          </a:xfrm>
          <a:prstGeom prst="rect">
            <a:avLst/>
          </a:prstGeom>
        </p:spPr>
        <p:txBody>
          <a:bodyPr anchor="t" rtlCol="false" tIns="0" lIns="0" bIns="0" rIns="0">
            <a:spAutoFit/>
          </a:bodyPr>
          <a:lstStyle/>
          <a:p>
            <a:pPr algn="l" marL="0" indent="0" lvl="0">
              <a:lnSpc>
                <a:spcPts val="3499"/>
              </a:lnSpc>
            </a:pPr>
            <a:r>
              <a:rPr lang="en-US" b="true" sz="2499" spc="184">
                <a:solidFill>
                  <a:srgbClr val="000000"/>
                </a:solidFill>
                <a:latin typeface="Inter Semi-Bold"/>
                <a:ea typeface="Inter Semi-Bold"/>
                <a:cs typeface="Inter Semi-Bold"/>
                <a:sym typeface="Inter Semi-Bold"/>
              </a:rPr>
              <a:t>PROBLEMS: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75513" y="-107723"/>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3268930" y="-1565593"/>
            <a:ext cx="5402508" cy="54025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183223" y="2242199"/>
            <a:ext cx="16862029" cy="6198109"/>
          </a:xfrm>
          <a:prstGeom prst="rect">
            <a:avLst/>
          </a:prstGeom>
        </p:spPr>
        <p:txBody>
          <a:bodyPr anchor="t" rtlCol="false" tIns="0" lIns="0" bIns="0" rIns="0">
            <a:spAutoFit/>
          </a:bodyPr>
          <a:lstStyle/>
          <a:p>
            <a:pPr algn="just">
              <a:lnSpc>
                <a:spcPts val="4927"/>
              </a:lnSpc>
            </a:pPr>
            <a:r>
              <a:rPr lang="en-US" sz="2799" spc="111">
                <a:solidFill>
                  <a:srgbClr val="000000"/>
                </a:solidFill>
                <a:latin typeface="Open Sans"/>
                <a:ea typeface="Open Sans"/>
                <a:cs typeface="Open Sans"/>
                <a:sym typeface="Open Sans"/>
              </a:rPr>
              <a:t> Data collection:</a:t>
            </a:r>
          </a:p>
          <a:p>
            <a:pPr algn="just">
              <a:lnSpc>
                <a:spcPts val="4927"/>
              </a:lnSpc>
            </a:pPr>
            <a:r>
              <a:rPr lang="en-US" sz="2799" spc="111">
                <a:solidFill>
                  <a:srgbClr val="000000"/>
                </a:solidFill>
                <a:latin typeface="Open Sans"/>
                <a:ea typeface="Open Sans"/>
                <a:cs typeface="Open Sans"/>
                <a:sym typeface="Open Sans"/>
              </a:rPr>
              <a:t>1-</a:t>
            </a:r>
            <a:r>
              <a:rPr lang="en-US" sz="2799" spc="111">
                <a:solidFill>
                  <a:srgbClr val="000000"/>
                </a:solidFill>
                <a:latin typeface="Open Sans"/>
                <a:ea typeface="Open Sans"/>
                <a:cs typeface="Open Sans"/>
                <a:sym typeface="Open Sans"/>
              </a:rPr>
              <a:t>Sources: Data was collected from two sources:</a:t>
            </a:r>
          </a:p>
          <a:p>
            <a:pPr algn="just">
              <a:lnSpc>
                <a:spcPts val="4927"/>
              </a:lnSpc>
            </a:pPr>
            <a:r>
              <a:rPr lang="en-US" sz="2799" spc="111">
                <a:solidFill>
                  <a:srgbClr val="000000"/>
                </a:solidFill>
                <a:latin typeface="Open Sans"/>
                <a:ea typeface="Open Sans"/>
                <a:cs typeface="Open Sans"/>
                <a:sym typeface="Open Sans"/>
              </a:rPr>
              <a:t>Dataset from Kaggle: contains information about technology use and mental health.</a:t>
            </a:r>
          </a:p>
          <a:p>
            <a:pPr algn="just">
              <a:lnSpc>
                <a:spcPts val="4927"/>
              </a:lnSpc>
            </a:pPr>
          </a:p>
          <a:p>
            <a:pPr algn="just">
              <a:lnSpc>
                <a:spcPts val="4927"/>
              </a:lnSpc>
            </a:pPr>
            <a:r>
              <a:rPr lang="en-US" sz="2799" spc="111">
                <a:solidFill>
                  <a:srgbClr val="000000"/>
                </a:solidFill>
                <a:latin typeface="Open Sans"/>
                <a:ea typeface="Open Sans"/>
                <a:cs typeface="Open Sans"/>
                <a:sym typeface="Open Sans"/>
              </a:rPr>
              <a:t>2-</a:t>
            </a:r>
            <a:r>
              <a:rPr lang="en-US" sz="2799" spc="111">
                <a:solidFill>
                  <a:srgbClr val="000000"/>
                </a:solidFill>
                <a:latin typeface="Open Sans"/>
                <a:ea typeface="Open Sans"/>
                <a:cs typeface="Open Sans"/>
                <a:sym typeface="Open Sans"/>
              </a:rPr>
              <a:t>Google Forms Survey: Collects data on technology use, social media engagement, gaming hours, stress levels, sleep, and overall well-being.</a:t>
            </a:r>
          </a:p>
          <a:p>
            <a:pPr algn="just">
              <a:lnSpc>
                <a:spcPts val="4927"/>
              </a:lnSpc>
            </a:pPr>
          </a:p>
          <a:p>
            <a:pPr algn="just">
              <a:lnSpc>
                <a:spcPts val="4927"/>
              </a:lnSpc>
            </a:pPr>
            <a:r>
              <a:rPr lang="en-US" sz="2799" spc="111">
                <a:solidFill>
                  <a:srgbClr val="000000"/>
                </a:solidFill>
                <a:latin typeface="Open Sans"/>
                <a:ea typeface="Open Sans"/>
                <a:cs typeface="Open Sans"/>
                <a:sym typeface="Open Sans"/>
              </a:rPr>
              <a:t>Data size: 10163 Rows ,  14 column</a:t>
            </a:r>
          </a:p>
          <a:p>
            <a:pPr algn="just">
              <a:lnSpc>
                <a:spcPts val="5103"/>
              </a:lnSpc>
            </a:pPr>
          </a:p>
          <a:p>
            <a:pPr algn="just" marL="0" indent="0" lvl="0">
              <a:lnSpc>
                <a:spcPts val="5103"/>
              </a:lnSpc>
            </a:pPr>
            <a:r>
              <a:rPr lang="en-US" sz="2899" spc="115">
                <a:solidFill>
                  <a:srgbClr val="000000"/>
                </a:solidFill>
                <a:latin typeface="Open Sans"/>
                <a:ea typeface="Open Sans"/>
                <a:cs typeface="Open Sans"/>
                <a:sym typeface="Open Sans"/>
              </a:rPr>
              <a:t>What problems exist in the data, such as missing data or strange values?</a:t>
            </a:r>
          </a:p>
        </p:txBody>
      </p:sp>
      <p:sp>
        <p:nvSpPr>
          <p:cNvPr name="Freeform 9" id="9"/>
          <p:cNvSpPr/>
          <p:nvPr/>
        </p:nvSpPr>
        <p:spPr>
          <a:xfrm flipH="false" flipV="false" rot="0">
            <a:off x="113484" y="9258300"/>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TextBox 10" id="10"/>
          <p:cNvSpPr txBox="true"/>
          <p:nvPr/>
        </p:nvSpPr>
        <p:spPr>
          <a:xfrm rot="0">
            <a:off x="671110" y="221530"/>
            <a:ext cx="15886255"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DATA SOURCES &amp; COLLECT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917" y="9932044"/>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7830382" y="6061583"/>
            <a:ext cx="3664643" cy="490855"/>
          </a:xfrm>
          <a:prstGeom prst="rect">
            <a:avLst/>
          </a:prstGeom>
        </p:spPr>
        <p:txBody>
          <a:bodyPr anchor="t" rtlCol="false" tIns="0" lIns="0" bIns="0" rIns="0">
            <a:spAutoFit/>
          </a:bodyPr>
          <a:lstStyle/>
          <a:p>
            <a:pPr algn="l">
              <a:lnSpc>
                <a:spcPts val="3919"/>
              </a:lnSpc>
            </a:pPr>
            <a:r>
              <a:rPr lang="en-US" b="true" sz="2799" spc="139">
                <a:solidFill>
                  <a:srgbClr val="FFFFFF"/>
                </a:solidFill>
                <a:latin typeface="Inter Ultra-Bold"/>
                <a:ea typeface="Inter Ultra-Bold"/>
                <a:cs typeface="Inter Ultra-Bold"/>
                <a:sym typeface="Inter Ultra-Bold"/>
              </a:rPr>
              <a:t>MISSION</a:t>
            </a:r>
          </a:p>
        </p:txBody>
      </p:sp>
      <p:sp>
        <p:nvSpPr>
          <p:cNvPr name="TextBox 9" id="9"/>
          <p:cNvSpPr txBox="true"/>
          <p:nvPr/>
        </p:nvSpPr>
        <p:spPr>
          <a:xfrm rot="0">
            <a:off x="0" y="796731"/>
            <a:ext cx="17754643" cy="3333435"/>
          </a:xfrm>
          <a:prstGeom prst="rect">
            <a:avLst/>
          </a:prstGeom>
        </p:spPr>
        <p:txBody>
          <a:bodyPr anchor="t" rtlCol="false" tIns="0" lIns="0" bIns="0" rIns="0">
            <a:spAutoFit/>
          </a:bodyPr>
          <a:lstStyle/>
          <a:p>
            <a:pPr algn="just">
              <a:lnSpc>
                <a:spcPts val="4167"/>
              </a:lnSpc>
            </a:pPr>
            <a:r>
              <a:rPr lang="en-US" sz="2367" spc="94">
                <a:solidFill>
                  <a:srgbClr val="FFFFFF"/>
                </a:solidFill>
                <a:latin typeface="Open Sans"/>
                <a:ea typeface="Open Sans"/>
                <a:cs typeface="Open Sans"/>
                <a:sym typeface="Open Sans"/>
              </a:rPr>
              <a:t>2. Data exploration and cleaning:</a:t>
            </a:r>
          </a:p>
          <a:p>
            <a:pPr algn="just" marL="554804" indent="-277402" lvl="1">
              <a:lnSpc>
                <a:spcPts val="4522"/>
              </a:lnSpc>
              <a:buFont typeface="Arial"/>
              <a:buChar char="•"/>
            </a:pPr>
            <a:r>
              <a:rPr lang="en-US" sz="2569" spc="102">
                <a:solidFill>
                  <a:srgbClr val="000000"/>
                </a:solidFill>
                <a:latin typeface="Open Sans"/>
                <a:ea typeface="Open Sans"/>
                <a:cs typeface="Open Sans"/>
                <a:sym typeface="Open Sans"/>
              </a:rPr>
              <a:t>Data Exploration: Data were loaded into google colab using the Pandas library, and then checked for potential problems such as missing values ​​and outliers.</a:t>
            </a:r>
          </a:p>
          <a:p>
            <a:pPr algn="just">
              <a:lnSpc>
                <a:spcPts val="4522"/>
              </a:lnSpc>
            </a:pPr>
          </a:p>
          <a:p>
            <a:pPr algn="just">
              <a:lnSpc>
                <a:spcPts val="4522"/>
              </a:lnSpc>
            </a:pPr>
          </a:p>
          <a:p>
            <a:pPr algn="just" marL="0" indent="0" lvl="0">
              <a:lnSpc>
                <a:spcPts val="4522"/>
              </a:lnSpc>
            </a:pPr>
            <a:r>
              <a:rPr lang="en-US" sz="2569" spc="102">
                <a:solidFill>
                  <a:srgbClr val="000000"/>
                </a:solidFill>
                <a:latin typeface="Open Sans"/>
                <a:ea typeface="Open Sans"/>
                <a:cs typeface="Open Sans"/>
                <a:sym typeface="Open Sans"/>
              </a:rPr>
              <a:t> </a:t>
            </a:r>
          </a:p>
        </p:txBody>
      </p:sp>
      <p:sp>
        <p:nvSpPr>
          <p:cNvPr name="Freeform 10" id="10"/>
          <p:cNvSpPr/>
          <p:nvPr/>
        </p:nvSpPr>
        <p:spPr>
          <a:xfrm flipH="false" flipV="false" rot="0">
            <a:off x="209258" y="9090636"/>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11" id="11"/>
          <p:cNvSpPr/>
          <p:nvPr/>
        </p:nvSpPr>
        <p:spPr>
          <a:xfrm flipH="false" flipV="false" rot="0">
            <a:off x="209258" y="3245659"/>
            <a:ext cx="9453445" cy="2300945"/>
          </a:xfrm>
          <a:custGeom>
            <a:avLst/>
            <a:gdLst/>
            <a:ahLst/>
            <a:cxnLst/>
            <a:rect r="r" b="b" t="t" l="l"/>
            <a:pathLst>
              <a:path h="2300945" w="9453445">
                <a:moveTo>
                  <a:pt x="0" y="0"/>
                </a:moveTo>
                <a:lnTo>
                  <a:pt x="9453446" y="0"/>
                </a:lnTo>
                <a:lnTo>
                  <a:pt x="9453446" y="2300945"/>
                </a:lnTo>
                <a:lnTo>
                  <a:pt x="0" y="2300945"/>
                </a:lnTo>
                <a:lnTo>
                  <a:pt x="0" y="0"/>
                </a:lnTo>
                <a:close/>
              </a:path>
            </a:pathLst>
          </a:custGeom>
          <a:blipFill>
            <a:blip r:embed="rId3"/>
            <a:stretch>
              <a:fillRect l="0" t="-2599" r="0" b="-2599"/>
            </a:stretch>
          </a:blipFill>
        </p:spPr>
      </p:sp>
      <p:sp>
        <p:nvSpPr>
          <p:cNvPr name="Freeform 12" id="12"/>
          <p:cNvSpPr/>
          <p:nvPr/>
        </p:nvSpPr>
        <p:spPr>
          <a:xfrm flipH="false" flipV="false" rot="0">
            <a:off x="6915569" y="5546604"/>
            <a:ext cx="10343731" cy="3982336"/>
          </a:xfrm>
          <a:custGeom>
            <a:avLst/>
            <a:gdLst/>
            <a:ahLst/>
            <a:cxnLst/>
            <a:rect r="r" b="b" t="t" l="l"/>
            <a:pathLst>
              <a:path h="3982336" w="10343731">
                <a:moveTo>
                  <a:pt x="0" y="0"/>
                </a:moveTo>
                <a:lnTo>
                  <a:pt x="10343731" y="0"/>
                </a:lnTo>
                <a:lnTo>
                  <a:pt x="10343731" y="3982336"/>
                </a:lnTo>
                <a:lnTo>
                  <a:pt x="0" y="3982336"/>
                </a:lnTo>
                <a:lnTo>
                  <a:pt x="0" y="0"/>
                </a:lnTo>
                <a:close/>
              </a:path>
            </a:pathLst>
          </a:custGeom>
          <a:blipFill>
            <a:blip r:embed="rId4"/>
            <a:stretch>
              <a:fillRect l="0" t="0" r="0" b="0"/>
            </a:stretch>
          </a:blipFill>
        </p:spPr>
      </p:sp>
      <p:sp>
        <p:nvSpPr>
          <p:cNvPr name="TextBox 13" id="13"/>
          <p:cNvSpPr txBox="true"/>
          <p:nvPr/>
        </p:nvSpPr>
        <p:spPr>
          <a:xfrm rot="0">
            <a:off x="209258" y="95250"/>
            <a:ext cx="17507649"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DATA EXPLORATION &amp; CLEANING: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917" y="9932044"/>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209258" y="9090636"/>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9" id="9"/>
          <p:cNvSpPr/>
          <p:nvPr/>
        </p:nvSpPr>
        <p:spPr>
          <a:xfrm flipH="false" flipV="false" rot="0">
            <a:off x="209258" y="796690"/>
            <a:ext cx="13092050" cy="3485758"/>
          </a:xfrm>
          <a:custGeom>
            <a:avLst/>
            <a:gdLst/>
            <a:ahLst/>
            <a:cxnLst/>
            <a:rect r="r" b="b" t="t" l="l"/>
            <a:pathLst>
              <a:path h="3485758" w="13092050">
                <a:moveTo>
                  <a:pt x="0" y="0"/>
                </a:moveTo>
                <a:lnTo>
                  <a:pt x="13092051" y="0"/>
                </a:lnTo>
                <a:lnTo>
                  <a:pt x="13092051" y="3485758"/>
                </a:lnTo>
                <a:lnTo>
                  <a:pt x="0" y="3485758"/>
                </a:lnTo>
                <a:lnTo>
                  <a:pt x="0" y="0"/>
                </a:lnTo>
                <a:close/>
              </a:path>
            </a:pathLst>
          </a:custGeom>
          <a:blipFill>
            <a:blip r:embed="rId3"/>
            <a:stretch>
              <a:fillRect l="0" t="0" r="0" b="0"/>
            </a:stretch>
          </a:blipFill>
        </p:spPr>
      </p:sp>
      <p:sp>
        <p:nvSpPr>
          <p:cNvPr name="Freeform 10" id="10"/>
          <p:cNvSpPr/>
          <p:nvPr/>
        </p:nvSpPr>
        <p:spPr>
          <a:xfrm flipH="false" flipV="false" rot="0">
            <a:off x="7281254" y="5297570"/>
            <a:ext cx="10473389" cy="4634475"/>
          </a:xfrm>
          <a:custGeom>
            <a:avLst/>
            <a:gdLst/>
            <a:ahLst/>
            <a:cxnLst/>
            <a:rect r="r" b="b" t="t" l="l"/>
            <a:pathLst>
              <a:path h="4634475" w="10473389">
                <a:moveTo>
                  <a:pt x="0" y="0"/>
                </a:moveTo>
                <a:lnTo>
                  <a:pt x="10473389" y="0"/>
                </a:lnTo>
                <a:lnTo>
                  <a:pt x="10473389" y="4634474"/>
                </a:lnTo>
                <a:lnTo>
                  <a:pt x="0" y="4634474"/>
                </a:lnTo>
                <a:lnTo>
                  <a:pt x="0" y="0"/>
                </a:lnTo>
                <a:close/>
              </a:path>
            </a:pathLst>
          </a:custGeom>
          <a:blipFill>
            <a:blip r:embed="rId4"/>
            <a:stretch>
              <a:fillRect l="0" t="0" r="0" b="0"/>
            </a:stretch>
          </a:blipFill>
        </p:spPr>
      </p:sp>
      <p:sp>
        <p:nvSpPr>
          <p:cNvPr name="TextBox 11" id="11"/>
          <p:cNvSpPr txBox="true"/>
          <p:nvPr/>
        </p:nvSpPr>
        <p:spPr>
          <a:xfrm rot="0">
            <a:off x="209258" y="39369"/>
            <a:ext cx="13510567" cy="989331"/>
          </a:xfrm>
          <a:prstGeom prst="rect">
            <a:avLst/>
          </a:prstGeom>
        </p:spPr>
        <p:txBody>
          <a:bodyPr anchor="t" rtlCol="false" tIns="0" lIns="0" bIns="0" rIns="0">
            <a:spAutoFit/>
          </a:bodyPr>
          <a:lstStyle/>
          <a:p>
            <a:pPr algn="ctr">
              <a:lnSpc>
                <a:spcPts val="4029"/>
              </a:lnSpc>
              <a:spcBef>
                <a:spcPct val="0"/>
              </a:spcBef>
            </a:pPr>
            <a:r>
              <a:rPr lang="en-US" b="true" sz="2599">
                <a:solidFill>
                  <a:srgbClr val="17142B"/>
                </a:solidFill>
                <a:latin typeface="Open Sans Medium"/>
                <a:ea typeface="Open Sans Medium"/>
                <a:cs typeface="Open Sans Medium"/>
                <a:sym typeface="Open Sans Medium"/>
              </a:rPr>
              <a:t>In the ‘Age’ column some of the values are string so we replace them with numeric value</a:t>
            </a:r>
          </a:p>
        </p:txBody>
      </p:sp>
      <p:sp>
        <p:nvSpPr>
          <p:cNvPr name="TextBox 12" id="12"/>
          <p:cNvSpPr txBox="true"/>
          <p:nvPr/>
        </p:nvSpPr>
        <p:spPr>
          <a:xfrm rot="0">
            <a:off x="0" y="4601731"/>
            <a:ext cx="18107083" cy="368301"/>
          </a:xfrm>
          <a:prstGeom prst="rect">
            <a:avLst/>
          </a:prstGeom>
        </p:spPr>
        <p:txBody>
          <a:bodyPr anchor="t" rtlCol="false" tIns="0" lIns="0" bIns="0" rIns="0">
            <a:spAutoFit/>
          </a:bodyPr>
          <a:lstStyle/>
          <a:p>
            <a:pPr algn="ctr">
              <a:lnSpc>
                <a:spcPts val="3099"/>
              </a:lnSpc>
              <a:spcBef>
                <a:spcPct val="0"/>
              </a:spcBef>
            </a:pPr>
            <a:r>
              <a:rPr lang="en-US" b="true" sz="1999">
                <a:solidFill>
                  <a:srgbClr val="000000"/>
                </a:solidFill>
                <a:latin typeface="Open Sans Medium"/>
                <a:ea typeface="Open Sans Medium"/>
                <a:cs typeface="Open Sans Medium"/>
                <a:sym typeface="Open Sans Medium"/>
              </a:rPr>
              <a:t>o In the ‘Gender’ column some of the entered values are written in Arabic and some are numeric, so we replace these values become [ Male , Female]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1092" y="9834536"/>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113484" y="8837596"/>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9" id="9"/>
          <p:cNvSpPr/>
          <p:nvPr/>
        </p:nvSpPr>
        <p:spPr>
          <a:xfrm flipH="false" flipV="false" rot="0">
            <a:off x="2786755" y="6052482"/>
            <a:ext cx="11175966" cy="2100428"/>
          </a:xfrm>
          <a:custGeom>
            <a:avLst/>
            <a:gdLst/>
            <a:ahLst/>
            <a:cxnLst/>
            <a:rect r="r" b="b" t="t" l="l"/>
            <a:pathLst>
              <a:path h="2100428" w="11175966">
                <a:moveTo>
                  <a:pt x="0" y="0"/>
                </a:moveTo>
                <a:lnTo>
                  <a:pt x="11175966" y="0"/>
                </a:lnTo>
                <a:lnTo>
                  <a:pt x="11175966" y="2100428"/>
                </a:lnTo>
                <a:lnTo>
                  <a:pt x="0" y="2100428"/>
                </a:lnTo>
                <a:lnTo>
                  <a:pt x="0" y="0"/>
                </a:lnTo>
                <a:close/>
              </a:path>
            </a:pathLst>
          </a:custGeom>
          <a:blipFill>
            <a:blip r:embed="rId3"/>
            <a:stretch>
              <a:fillRect l="0" t="-29" r="-5204" b="-29"/>
            </a:stretch>
          </a:blipFill>
        </p:spPr>
      </p:sp>
      <p:sp>
        <p:nvSpPr>
          <p:cNvPr name="Freeform 10" id="10"/>
          <p:cNvSpPr/>
          <p:nvPr/>
        </p:nvSpPr>
        <p:spPr>
          <a:xfrm flipH="false" flipV="false" rot="0">
            <a:off x="2786755" y="2890662"/>
            <a:ext cx="11031062" cy="1996710"/>
          </a:xfrm>
          <a:custGeom>
            <a:avLst/>
            <a:gdLst/>
            <a:ahLst/>
            <a:cxnLst/>
            <a:rect r="r" b="b" t="t" l="l"/>
            <a:pathLst>
              <a:path h="1996710" w="11031062">
                <a:moveTo>
                  <a:pt x="0" y="0"/>
                </a:moveTo>
                <a:lnTo>
                  <a:pt x="11031063" y="0"/>
                </a:lnTo>
                <a:lnTo>
                  <a:pt x="11031063" y="1996710"/>
                </a:lnTo>
                <a:lnTo>
                  <a:pt x="0" y="1996710"/>
                </a:lnTo>
                <a:lnTo>
                  <a:pt x="0" y="0"/>
                </a:lnTo>
                <a:close/>
              </a:path>
            </a:pathLst>
          </a:custGeom>
          <a:blipFill>
            <a:blip r:embed="rId4"/>
            <a:stretch>
              <a:fillRect l="0" t="0" r="-9701" b="0"/>
            </a:stretch>
          </a:blipFill>
        </p:spPr>
      </p:sp>
      <p:sp>
        <p:nvSpPr>
          <p:cNvPr name="TextBox 11" id="11"/>
          <p:cNvSpPr txBox="true"/>
          <p:nvPr/>
        </p:nvSpPr>
        <p:spPr>
          <a:xfrm rot="0">
            <a:off x="113484" y="865242"/>
            <a:ext cx="18103667" cy="5398320"/>
          </a:xfrm>
          <a:prstGeom prst="rect">
            <a:avLst/>
          </a:prstGeom>
        </p:spPr>
        <p:txBody>
          <a:bodyPr anchor="t" rtlCol="false" tIns="0" lIns="0" bIns="0" rIns="0">
            <a:spAutoFit/>
          </a:bodyPr>
          <a:lstStyle/>
          <a:p>
            <a:pPr algn="just">
              <a:lnSpc>
                <a:spcPts val="4125"/>
              </a:lnSpc>
            </a:pPr>
            <a:r>
              <a:rPr lang="en-US" sz="2343" spc="93">
                <a:solidFill>
                  <a:srgbClr val="FFFFFF"/>
                </a:solidFill>
                <a:latin typeface="Open Sans"/>
                <a:ea typeface="Open Sans"/>
                <a:cs typeface="Open Sans"/>
                <a:sym typeface="Open Sans"/>
              </a:rPr>
              <a:t>2. Data exploration and cleaning:</a:t>
            </a:r>
          </a:p>
          <a:p>
            <a:pPr algn="just" marL="549211" indent="-274605" lvl="1">
              <a:lnSpc>
                <a:spcPts val="4477"/>
              </a:lnSpc>
              <a:buAutoNum type="arabicPeriod" startAt="1"/>
            </a:pPr>
            <a:r>
              <a:rPr lang="en-US" sz="2543" spc="101">
                <a:solidFill>
                  <a:srgbClr val="000000"/>
                </a:solidFill>
                <a:latin typeface="Open Sans"/>
                <a:ea typeface="Open Sans"/>
                <a:cs typeface="Open Sans"/>
                <a:sym typeface="Open Sans"/>
              </a:rPr>
              <a:t>Dealing with missing values:</a:t>
            </a:r>
          </a:p>
          <a:p>
            <a:pPr algn="just">
              <a:lnSpc>
                <a:spcPts val="4301"/>
              </a:lnSpc>
            </a:pPr>
            <a:r>
              <a:rPr lang="en-US" sz="2443" spc="97">
                <a:solidFill>
                  <a:srgbClr val="000000"/>
                </a:solidFill>
                <a:latin typeface="Open Sans"/>
                <a:ea typeface="Open Sans"/>
                <a:cs typeface="Open Sans"/>
                <a:sym typeface="Open Sans"/>
              </a:rPr>
              <a:t>    1.</a:t>
            </a:r>
            <a:r>
              <a:rPr lang="en-US" sz="2443" spc="97">
                <a:solidFill>
                  <a:srgbClr val="000000"/>
                </a:solidFill>
                <a:latin typeface="Open Sans"/>
                <a:ea typeface="Open Sans"/>
                <a:cs typeface="Open Sans"/>
                <a:sym typeface="Open Sans"/>
              </a:rPr>
              <a:t>Missing values ​​in numerical columns were replaced with mean values.</a:t>
            </a:r>
          </a:p>
          <a:p>
            <a:pPr algn="just">
              <a:lnSpc>
                <a:spcPts val="4301"/>
              </a:lnSpc>
            </a:pPr>
          </a:p>
          <a:p>
            <a:pPr algn="just">
              <a:lnSpc>
                <a:spcPts val="4301"/>
              </a:lnSpc>
            </a:pPr>
          </a:p>
          <a:p>
            <a:pPr algn="just">
              <a:lnSpc>
                <a:spcPts val="4301"/>
              </a:lnSpc>
            </a:pPr>
          </a:p>
          <a:p>
            <a:pPr algn="just">
              <a:lnSpc>
                <a:spcPts val="4301"/>
              </a:lnSpc>
            </a:pPr>
          </a:p>
          <a:p>
            <a:pPr algn="just">
              <a:lnSpc>
                <a:spcPts val="4301"/>
              </a:lnSpc>
            </a:pPr>
          </a:p>
          <a:p>
            <a:pPr algn="just">
              <a:lnSpc>
                <a:spcPts val="4301"/>
              </a:lnSpc>
            </a:pPr>
            <a:r>
              <a:rPr lang="en-US" sz="2443" spc="97">
                <a:solidFill>
                  <a:srgbClr val="000000"/>
                </a:solidFill>
                <a:latin typeface="Open Sans"/>
                <a:ea typeface="Open Sans"/>
                <a:cs typeface="Open Sans"/>
                <a:sym typeface="Open Sans"/>
              </a:rPr>
              <a:t>    2.Missing values ​​in categorical columns were replaced with the most frequently occurring value (mode).</a:t>
            </a:r>
          </a:p>
          <a:p>
            <a:pPr algn="just" marL="0" indent="0" lvl="0">
              <a:lnSpc>
                <a:spcPts val="4477"/>
              </a:lnSpc>
            </a:pPr>
            <a:r>
              <a:rPr lang="en-US" sz="2543" spc="101">
                <a:solidFill>
                  <a:srgbClr val="000000"/>
                </a:solidFill>
                <a:latin typeface="Open Sans"/>
                <a:ea typeface="Open Sans"/>
                <a:cs typeface="Open Sans"/>
                <a:sym typeface="Open Sans"/>
              </a:rPr>
              <a:t> </a:t>
            </a:r>
          </a:p>
        </p:txBody>
      </p:sp>
      <p:sp>
        <p:nvSpPr>
          <p:cNvPr name="TextBox 12" id="12"/>
          <p:cNvSpPr txBox="true"/>
          <p:nvPr/>
        </p:nvSpPr>
        <p:spPr>
          <a:xfrm rot="0">
            <a:off x="209258" y="308496"/>
            <a:ext cx="17507649"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DATA EXPLORATION &amp; CLEANING: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925" y="9939613"/>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113484" y="8993128"/>
            <a:ext cx="915216" cy="841408"/>
          </a:xfrm>
          <a:custGeom>
            <a:avLst/>
            <a:gdLst/>
            <a:ahLst/>
            <a:cxnLst/>
            <a:rect r="r" b="b" t="t" l="l"/>
            <a:pathLst>
              <a:path h="841408" w="915216">
                <a:moveTo>
                  <a:pt x="0" y="0"/>
                </a:moveTo>
                <a:lnTo>
                  <a:pt x="915216" y="0"/>
                </a:lnTo>
                <a:lnTo>
                  <a:pt x="915216" y="841408"/>
                </a:lnTo>
                <a:lnTo>
                  <a:pt x="0" y="841408"/>
                </a:lnTo>
                <a:lnTo>
                  <a:pt x="0" y="0"/>
                </a:lnTo>
                <a:close/>
              </a:path>
            </a:pathLst>
          </a:custGeom>
          <a:blipFill>
            <a:blip r:embed="rId2"/>
            <a:stretch>
              <a:fillRect l="0" t="0" r="0" b="0"/>
            </a:stretch>
          </a:blipFill>
        </p:spPr>
      </p:sp>
      <p:sp>
        <p:nvSpPr>
          <p:cNvPr name="Freeform 9" id="9"/>
          <p:cNvSpPr/>
          <p:nvPr/>
        </p:nvSpPr>
        <p:spPr>
          <a:xfrm flipH="false" flipV="false" rot="0">
            <a:off x="209258" y="4393103"/>
            <a:ext cx="8249808" cy="3258005"/>
          </a:xfrm>
          <a:custGeom>
            <a:avLst/>
            <a:gdLst/>
            <a:ahLst/>
            <a:cxnLst/>
            <a:rect r="r" b="b" t="t" l="l"/>
            <a:pathLst>
              <a:path h="3258005" w="8249808">
                <a:moveTo>
                  <a:pt x="0" y="0"/>
                </a:moveTo>
                <a:lnTo>
                  <a:pt x="8249809" y="0"/>
                </a:lnTo>
                <a:lnTo>
                  <a:pt x="8249809" y="3258005"/>
                </a:lnTo>
                <a:lnTo>
                  <a:pt x="0" y="3258005"/>
                </a:lnTo>
                <a:lnTo>
                  <a:pt x="0" y="0"/>
                </a:lnTo>
                <a:close/>
              </a:path>
            </a:pathLst>
          </a:custGeom>
          <a:blipFill>
            <a:blip r:embed="rId3"/>
            <a:stretch>
              <a:fillRect l="0" t="0" r="-35014" b="0"/>
            </a:stretch>
          </a:blipFill>
        </p:spPr>
      </p:sp>
      <p:sp>
        <p:nvSpPr>
          <p:cNvPr name="Freeform 10" id="10"/>
          <p:cNvSpPr/>
          <p:nvPr/>
        </p:nvSpPr>
        <p:spPr>
          <a:xfrm flipH="false" flipV="false" rot="0">
            <a:off x="7621707" y="7651108"/>
            <a:ext cx="11029531" cy="2130930"/>
          </a:xfrm>
          <a:custGeom>
            <a:avLst/>
            <a:gdLst/>
            <a:ahLst/>
            <a:cxnLst/>
            <a:rect r="r" b="b" t="t" l="l"/>
            <a:pathLst>
              <a:path h="2130930" w="11029531">
                <a:moveTo>
                  <a:pt x="0" y="0"/>
                </a:moveTo>
                <a:lnTo>
                  <a:pt x="11029531" y="0"/>
                </a:lnTo>
                <a:lnTo>
                  <a:pt x="11029531" y="2130929"/>
                </a:lnTo>
                <a:lnTo>
                  <a:pt x="0" y="2130929"/>
                </a:lnTo>
                <a:lnTo>
                  <a:pt x="0" y="0"/>
                </a:lnTo>
                <a:close/>
              </a:path>
            </a:pathLst>
          </a:custGeom>
          <a:blipFill>
            <a:blip r:embed="rId4"/>
            <a:stretch>
              <a:fillRect l="0" t="0" r="0" b="-4812"/>
            </a:stretch>
          </a:blipFill>
        </p:spPr>
      </p:sp>
      <p:sp>
        <p:nvSpPr>
          <p:cNvPr name="TextBox 11" id="11"/>
          <p:cNvSpPr txBox="true"/>
          <p:nvPr/>
        </p:nvSpPr>
        <p:spPr>
          <a:xfrm rot="0">
            <a:off x="209258" y="865242"/>
            <a:ext cx="17507649" cy="3211126"/>
          </a:xfrm>
          <a:prstGeom prst="rect">
            <a:avLst/>
          </a:prstGeom>
        </p:spPr>
        <p:txBody>
          <a:bodyPr anchor="t" rtlCol="false" tIns="0" lIns="0" bIns="0" rIns="0">
            <a:spAutoFit/>
          </a:bodyPr>
          <a:lstStyle/>
          <a:p>
            <a:pPr algn="just">
              <a:lnSpc>
                <a:spcPts val="4125"/>
              </a:lnSpc>
            </a:pPr>
            <a:r>
              <a:rPr lang="en-US" sz="2343" spc="93">
                <a:solidFill>
                  <a:srgbClr val="FFFFFF"/>
                </a:solidFill>
                <a:latin typeface="Open Sans"/>
                <a:ea typeface="Open Sans"/>
                <a:cs typeface="Open Sans"/>
                <a:sym typeface="Open Sans"/>
              </a:rPr>
              <a:t>2. Data exploration and cleaning:</a:t>
            </a:r>
          </a:p>
          <a:p>
            <a:pPr algn="just">
              <a:lnSpc>
                <a:spcPts val="4477"/>
              </a:lnSpc>
            </a:pPr>
            <a:r>
              <a:rPr lang="en-US" sz="2543" spc="101">
                <a:solidFill>
                  <a:srgbClr val="000000"/>
                </a:solidFill>
                <a:latin typeface="Open Sans"/>
                <a:ea typeface="Open Sans"/>
                <a:cs typeface="Open Sans"/>
                <a:sym typeface="Open Sans"/>
              </a:rPr>
              <a:t> 2.Dealing with outliers:</a:t>
            </a:r>
          </a:p>
          <a:p>
            <a:pPr algn="just">
              <a:lnSpc>
                <a:spcPts val="4301"/>
              </a:lnSpc>
            </a:pPr>
            <a:r>
              <a:rPr lang="en-US" sz="2443" spc="97">
                <a:solidFill>
                  <a:srgbClr val="000000"/>
                </a:solidFill>
                <a:latin typeface="Open Sans"/>
                <a:ea typeface="Open Sans"/>
                <a:cs typeface="Open Sans"/>
                <a:sym typeface="Open Sans"/>
              </a:rPr>
              <a:t> 1.The IQR (Interquartile Range) was calculated and the maximum and minimum acceptable values ​​were      determined.   </a:t>
            </a:r>
          </a:p>
          <a:p>
            <a:pPr algn="just">
              <a:lnSpc>
                <a:spcPts val="4301"/>
              </a:lnSpc>
            </a:pPr>
            <a:r>
              <a:rPr lang="en-US" sz="2443" spc="97">
                <a:solidFill>
                  <a:srgbClr val="000000"/>
                </a:solidFill>
                <a:latin typeface="Open Sans"/>
                <a:ea typeface="Open Sans"/>
                <a:cs typeface="Open Sans"/>
                <a:sym typeface="Open Sans"/>
              </a:rPr>
              <a:t>  2.Values ​​that exceeded the limits were replaced with the median.</a:t>
            </a:r>
          </a:p>
          <a:p>
            <a:pPr algn="just" marL="0" indent="0" lvl="0">
              <a:lnSpc>
                <a:spcPts val="4301"/>
              </a:lnSpc>
            </a:pPr>
            <a:r>
              <a:rPr lang="en-US" sz="2443" spc="97">
                <a:solidFill>
                  <a:srgbClr val="000000"/>
                </a:solidFill>
                <a:latin typeface="Open Sans"/>
                <a:ea typeface="Open Sans"/>
                <a:cs typeface="Open Sans"/>
                <a:sym typeface="Open Sans"/>
              </a:rPr>
              <a:t>   3.Handling data duplication: Duplicate data has been removed to improve quality and accuracy.</a:t>
            </a:r>
          </a:p>
        </p:txBody>
      </p:sp>
      <p:sp>
        <p:nvSpPr>
          <p:cNvPr name="TextBox 12" id="12"/>
          <p:cNvSpPr txBox="true"/>
          <p:nvPr/>
        </p:nvSpPr>
        <p:spPr>
          <a:xfrm rot="0">
            <a:off x="209258" y="259742"/>
            <a:ext cx="17507649"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DATA EXPLORATION &amp; CLEANING:</a:t>
            </a:r>
          </a:p>
        </p:txBody>
      </p:sp>
      <p:sp>
        <p:nvSpPr>
          <p:cNvPr name="TextBox 13" id="13"/>
          <p:cNvSpPr txBox="true"/>
          <p:nvPr/>
        </p:nvSpPr>
        <p:spPr>
          <a:xfrm rot="0">
            <a:off x="1295595" y="7954589"/>
            <a:ext cx="3735107" cy="532371"/>
          </a:xfrm>
          <a:prstGeom prst="rect">
            <a:avLst/>
          </a:prstGeom>
        </p:spPr>
        <p:txBody>
          <a:bodyPr anchor="t" rtlCol="false" tIns="0" lIns="0" bIns="0" rIns="0">
            <a:spAutoFit/>
          </a:bodyPr>
          <a:lstStyle/>
          <a:p>
            <a:pPr algn="just">
              <a:lnSpc>
                <a:spcPts val="2903"/>
              </a:lnSpc>
            </a:pPr>
            <a:r>
              <a:rPr lang="en-US" sz="1873" b="true">
                <a:solidFill>
                  <a:srgbClr val="000000"/>
                </a:solidFill>
                <a:latin typeface="Open Sans Bold"/>
                <a:ea typeface="Open Sans Bold"/>
                <a:cs typeface="Open Sans Bold"/>
                <a:sym typeface="Open Sans Bold"/>
              </a:rPr>
              <a:t>Google Colab Notebook link :</a:t>
            </a:r>
          </a:p>
          <a:p>
            <a:pPr algn="just" marL="0" indent="0" lvl="0">
              <a:lnSpc>
                <a:spcPts val="1353"/>
              </a:lnSpc>
            </a:pPr>
          </a:p>
        </p:txBody>
      </p:sp>
      <p:sp>
        <p:nvSpPr>
          <p:cNvPr name="TextBox 14" id="14"/>
          <p:cNvSpPr txBox="true"/>
          <p:nvPr/>
        </p:nvSpPr>
        <p:spPr>
          <a:xfrm rot="0">
            <a:off x="1558135" y="8439335"/>
            <a:ext cx="2868747" cy="320040"/>
          </a:xfrm>
          <a:prstGeom prst="rect">
            <a:avLst/>
          </a:prstGeom>
        </p:spPr>
        <p:txBody>
          <a:bodyPr anchor="t" rtlCol="false" tIns="0" lIns="0" bIns="0" rIns="0">
            <a:spAutoFit/>
          </a:bodyPr>
          <a:lstStyle/>
          <a:p>
            <a:pPr algn="just" marL="0" indent="0" lvl="0">
              <a:lnSpc>
                <a:spcPts val="2789"/>
              </a:lnSpc>
            </a:pPr>
            <a:r>
              <a:rPr lang="en-US" sz="1799" u="sng">
                <a:solidFill>
                  <a:srgbClr val="000000"/>
                </a:solidFill>
                <a:latin typeface="Open Sans"/>
                <a:ea typeface="Open Sans"/>
                <a:cs typeface="Open Sans"/>
                <a:sym typeface="Open Sans"/>
                <a:hlinkClick r:id="rId5" tooltip="https://colab.research.google.com/drive/1BCBlmXNGcKdP1GB4CxsREEkrbf__0Ay8?usp=sharing"/>
              </a:rPr>
              <a:t>www.reallygreatsite.com </a:t>
            </a:r>
          </a:p>
        </p:txBody>
      </p:sp>
      <p:sp>
        <p:nvSpPr>
          <p:cNvPr name="TextBox 15" id="15"/>
          <p:cNvSpPr txBox="true"/>
          <p:nvPr/>
        </p:nvSpPr>
        <p:spPr>
          <a:xfrm rot="0">
            <a:off x="1522333" y="8950410"/>
            <a:ext cx="2868747" cy="353695"/>
          </a:xfrm>
          <a:prstGeom prst="rect">
            <a:avLst/>
          </a:prstGeom>
        </p:spPr>
        <p:txBody>
          <a:bodyPr anchor="t" rtlCol="false" tIns="0" lIns="0" bIns="0" rIns="0">
            <a:spAutoFit/>
          </a:bodyPr>
          <a:lstStyle/>
          <a:p>
            <a:pPr algn="just" marL="0" indent="0" lvl="0">
              <a:lnSpc>
                <a:spcPts val="2944"/>
              </a:lnSpc>
            </a:pPr>
            <a:r>
              <a:rPr lang="en-US" sz="1899" u="sng">
                <a:solidFill>
                  <a:srgbClr val="000000"/>
                </a:solidFill>
                <a:latin typeface="Open Sans"/>
                <a:ea typeface="Open Sans"/>
                <a:cs typeface="Open Sans"/>
                <a:sym typeface="Open Sans"/>
                <a:hlinkClick r:id="rId6" tooltip="https://colab.research.google.com/drive/1sq4kJc6c1-ApAKjcnZO9mlxixnDG3YL4?usp=sharing#scrollTo=ByBIoGsPSiM4"/>
              </a:rPr>
              <a:t>www.reallygreatsite.com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DAGS5b2HmwQ</dc:identifier>
  <dcterms:modified xsi:type="dcterms:W3CDTF">2011-08-01T06:04:30Z</dcterms:modified>
  <cp:revision>1</cp:revision>
  <dc:title>White Green Simple and Professional Business Pitch Deck Presentation</dc:title>
</cp:coreProperties>
</file>